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Override9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376" r:id="rId2"/>
    <p:sldId id="384" r:id="rId3"/>
    <p:sldId id="381" r:id="rId4"/>
    <p:sldId id="356" r:id="rId5"/>
    <p:sldId id="365" r:id="rId6"/>
    <p:sldId id="284" r:id="rId7"/>
    <p:sldId id="387" r:id="rId8"/>
    <p:sldId id="392" r:id="rId9"/>
    <p:sldId id="394" r:id="rId10"/>
    <p:sldId id="364" r:id="rId11"/>
    <p:sldId id="397" r:id="rId12"/>
    <p:sldId id="367" r:id="rId13"/>
    <p:sldId id="369" r:id="rId14"/>
    <p:sldId id="368" r:id="rId15"/>
    <p:sldId id="370" r:id="rId16"/>
    <p:sldId id="399" r:id="rId17"/>
    <p:sldId id="402" r:id="rId18"/>
    <p:sldId id="362" r:id="rId19"/>
    <p:sldId id="360" r:id="rId20"/>
    <p:sldId id="408" r:id="rId21"/>
    <p:sldId id="409" r:id="rId22"/>
    <p:sldId id="406" r:id="rId23"/>
    <p:sldId id="3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663300"/>
    <a:srgbClr val="FFCC66"/>
    <a:srgbClr val="00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4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9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1071A-04D2-404B-8A19-F74F7F9ED4B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533E5-5F4A-485C-9E6C-D7E5911A0C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22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FA7CF2-AB15-4C60-AFFA-26DCC8E70E2F}" type="slidenum">
              <a:rPr lang="ru-RU" altLang="ru-RU" smtClean="0">
                <a:latin typeface="Calibri" panose="020F0502020204030204" pitchFamily="34" charset="0"/>
              </a:rPr>
              <a:pPr/>
              <a:t>10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67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DC73B7-85B6-4EFC-8976-315B2852288D}" type="slidenum">
              <a:rPr lang="ru-RU" altLang="ru-RU" smtClean="0">
                <a:latin typeface="Calibri" panose="020F0502020204030204" pitchFamily="34" charset="0"/>
              </a:rPr>
              <a:pPr/>
              <a:t>23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336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751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316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957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450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128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610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49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546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68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233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470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D162E-D539-412A-9958-67C1909E738E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902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2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5.jpeg"/><Relationship Id="rId5" Type="http://schemas.microsoft.com/office/2007/relationships/hdphoto" Target="../media/hdphoto7.wdp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jpe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5" Type="http://schemas.openxmlformats.org/officeDocument/2006/relationships/image" Target="../media/image14.jpe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296333" y="1625599"/>
            <a:ext cx="8847667" cy="19224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spcAft>
                <a:spcPts val="600"/>
              </a:spcAft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Профессиональное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партнерство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детских  библиотек </a:t>
            </a:r>
          </a:p>
          <a:p>
            <a:pPr>
              <a:lnSpc>
                <a:spcPct val="114000"/>
              </a:lnSpc>
              <a:spcAft>
                <a:spcPts val="600"/>
              </a:spcAft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Рязанской области</a:t>
            </a:r>
            <a:endParaRPr lang="ru-RU" sz="6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 txBox="1">
            <a:spLocks/>
          </p:cNvSpPr>
          <p:nvPr/>
        </p:nvSpPr>
        <p:spPr>
          <a:xfrm>
            <a:off x="694265" y="4402667"/>
            <a:ext cx="8144933" cy="1134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Вайло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Светлана Станиславовна	              </a:t>
            </a:r>
            <a:r>
              <a:rPr lang="ru-RU" sz="2100" b="1" dirty="0" smtClean="0">
                <a:solidFill>
                  <a:schemeClr val="bg2">
                    <a:lumMod val="50000"/>
                  </a:schemeClr>
                </a:solidFill>
              </a:rPr>
              <a:t>заместитель д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иректора</a:t>
            </a:r>
          </a:p>
          <a:p>
            <a:pPr marL="1588" indent="-1588" algn="r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Рязанской областной </a:t>
            </a:r>
          </a:p>
          <a:p>
            <a:pPr indent="19050" algn="r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детской библиотеки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02262" y="6021917"/>
            <a:ext cx="2928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г. Рязань,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16 марта 2017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25511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2"/>
          <p:cNvSpPr>
            <a:spLocks noChangeArrowheads="1"/>
          </p:cNvSpPr>
          <p:nvPr/>
        </p:nvSpPr>
        <p:spPr bwMode="auto">
          <a:xfrm>
            <a:off x="0" y="265444"/>
            <a:ext cx="4258492" cy="14650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7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Проведены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видеомосты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чего начинается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Родина»</a:t>
            </a:r>
          </a:p>
          <a:p>
            <a:pPr algn="ctr">
              <a:lnSpc>
                <a:spcPct val="110000"/>
              </a:lnSpc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детскими библиотеками в  г. Сасово, Старожилово, Михайлов,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Кадом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16"/>
          <p:cNvGrpSpPr/>
          <p:nvPr/>
        </p:nvGrpSpPr>
        <p:grpSpPr>
          <a:xfrm>
            <a:off x="182034" y="2188416"/>
            <a:ext cx="4529666" cy="3602966"/>
            <a:chOff x="177801" y="128923"/>
            <a:chExt cx="4529666" cy="360296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5338" y="128923"/>
              <a:ext cx="3792129" cy="1946852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020" t="25772" r="17273" b="15583"/>
            <a:stretch/>
          </p:blipFill>
          <p:spPr>
            <a:xfrm>
              <a:off x="177801" y="1767891"/>
              <a:ext cx="3149988" cy="196399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Прямоугольник 5"/>
            <p:cNvSpPr/>
            <p:nvPr/>
          </p:nvSpPr>
          <p:spPr bwMode="auto">
            <a:xfrm>
              <a:off x="177801" y="1767891"/>
              <a:ext cx="944035" cy="27699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spcBef>
                  <a:spcPts val="600"/>
                </a:spcBef>
                <a:defRPr/>
              </a:pPr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г. Сасово</a:t>
              </a:r>
            </a:p>
          </p:txBody>
        </p:sp>
      </p:grpSp>
      <p:grpSp>
        <p:nvGrpSpPr>
          <p:cNvPr id="11" name="Группа 13"/>
          <p:cNvGrpSpPr/>
          <p:nvPr/>
        </p:nvGrpSpPr>
        <p:grpSpPr>
          <a:xfrm>
            <a:off x="4186482" y="133677"/>
            <a:ext cx="4810977" cy="2281988"/>
            <a:chOff x="4353709" y="1738253"/>
            <a:chExt cx="4810977" cy="228198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815" t="13750" r="11205" b="3472"/>
            <a:stretch/>
          </p:blipFill>
          <p:spPr>
            <a:xfrm>
              <a:off x="5555138" y="1738253"/>
              <a:ext cx="3609548" cy="2139207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Прямоугольник 12"/>
            <p:cNvSpPr/>
            <p:nvPr/>
          </p:nvSpPr>
          <p:spPr bwMode="auto">
            <a:xfrm>
              <a:off x="8219064" y="3587339"/>
              <a:ext cx="930293" cy="27699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г. </a:t>
              </a:r>
              <a:r>
                <a:rPr lang="ru-RU" sz="1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Кадом</a:t>
              </a:r>
              <a:endPara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25719" y="1908463"/>
              <a:ext cx="1395399" cy="2093099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Прямоугольник 14"/>
            <p:cNvSpPr/>
            <p:nvPr/>
          </p:nvSpPr>
          <p:spPr bwMode="auto">
            <a:xfrm>
              <a:off x="4353709" y="3743242"/>
              <a:ext cx="930293" cy="27699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spcBef>
                  <a:spcPts val="600"/>
                </a:spcBef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г. Рязань</a:t>
              </a:r>
              <a:endPara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7"/>
          <p:cNvGrpSpPr/>
          <p:nvPr/>
        </p:nvGrpSpPr>
        <p:grpSpPr>
          <a:xfrm>
            <a:off x="3575487" y="3361509"/>
            <a:ext cx="5439231" cy="3415632"/>
            <a:chOff x="-439892" y="1327600"/>
            <a:chExt cx="5439231" cy="3415632"/>
          </a:xfrm>
        </p:grpSpPr>
        <p:grpSp>
          <p:nvGrpSpPr>
            <p:cNvPr id="14" name="Группа 15"/>
            <p:cNvGrpSpPr/>
            <p:nvPr/>
          </p:nvGrpSpPr>
          <p:grpSpPr>
            <a:xfrm>
              <a:off x="-439892" y="1327600"/>
              <a:ext cx="5439231" cy="3415632"/>
              <a:chOff x="1056727" y="3465714"/>
              <a:chExt cx="5418333" cy="3415632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 xmlns="">
                      <a14:imgLayer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9623" r="2566"/>
              <a:stretch/>
            </p:blipFill>
            <p:spPr>
              <a:xfrm>
                <a:off x="2431104" y="3465714"/>
                <a:ext cx="4043956" cy="2500673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 xmlns="">
                      <a14:imgLayer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437" t="29821" r="16668" b="10696"/>
              <a:stretch/>
            </p:blipFill>
            <p:spPr>
              <a:xfrm>
                <a:off x="1056727" y="4743938"/>
                <a:ext cx="2689268" cy="2137408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Прямоугольник 9"/>
              <p:cNvSpPr/>
              <p:nvPr/>
            </p:nvSpPr>
            <p:spPr bwMode="auto">
              <a:xfrm>
                <a:off x="1056727" y="4743938"/>
                <a:ext cx="2689268" cy="276999"/>
              </a:xfrm>
              <a:prstGeom prst="rect">
                <a:avLst/>
              </a:prstGeom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ts val="600"/>
                  </a:spcBef>
                  <a:defRPr/>
                </a:pPr>
                <a:r>
                  <a:rPr lang="ru-R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Р.п</a:t>
                </a:r>
                <a:r>
                  <a:rPr lang="ru-R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Старожилово</a:t>
                </a:r>
                <a:endPara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Прямоугольник 18"/>
            <p:cNvSpPr/>
            <p:nvPr/>
          </p:nvSpPr>
          <p:spPr bwMode="auto">
            <a:xfrm>
              <a:off x="4036458" y="1345363"/>
              <a:ext cx="930293" cy="27699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spcBef>
                  <a:spcPts val="600"/>
                </a:spcBef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г. Рязань</a:t>
              </a:r>
              <a:endPara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35621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290176" y="1576662"/>
            <a:ext cx="3403600" cy="5166965"/>
            <a:chOff x="279400" y="1591289"/>
            <a:chExt cx="3348503" cy="52328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/>
            <a:srcRect l="35860" t="52081" r="7171" b="919"/>
            <a:stretch/>
          </p:blipFill>
          <p:spPr>
            <a:xfrm>
              <a:off x="286903" y="4425563"/>
              <a:ext cx="3320670" cy="239857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10494" t="6934" r="10372" b="73623"/>
            <a:stretch/>
          </p:blipFill>
          <p:spPr>
            <a:xfrm>
              <a:off x="279400" y="1591289"/>
              <a:ext cx="3348503" cy="72029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l="3541" t="5072" r="3889" b="11580"/>
            <a:stretch/>
          </p:blipFill>
          <p:spPr>
            <a:xfrm>
              <a:off x="286903" y="2311583"/>
              <a:ext cx="3332485" cy="2175934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279400" y="140185"/>
            <a:ext cx="8557069" cy="461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Участие во Всероссийских конкурсах и мероприятиях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79400" y="690284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026815"/>
            <a:ext cx="8638903" cy="5244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b="57985"/>
          <a:stretch/>
        </p:blipFill>
        <p:spPr>
          <a:xfrm>
            <a:off x="279400" y="715425"/>
            <a:ext cx="8487676" cy="375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280" y="5850906"/>
            <a:ext cx="5196417" cy="8927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436" y="4878487"/>
            <a:ext cx="5166104" cy="904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Группа 13"/>
          <p:cNvGrpSpPr/>
          <p:nvPr/>
        </p:nvGrpSpPr>
        <p:grpSpPr>
          <a:xfrm>
            <a:off x="6002935" y="1638171"/>
            <a:ext cx="3003762" cy="3158460"/>
            <a:chOff x="5182738" y="3679570"/>
            <a:chExt cx="3864330" cy="40587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9171" y="3679570"/>
              <a:ext cx="3857897" cy="129327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9"/>
            <a:srcRect t="3981"/>
            <a:stretch/>
          </p:blipFill>
          <p:spPr>
            <a:xfrm>
              <a:off x="5182738" y="4692654"/>
              <a:ext cx="3864330" cy="3045622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3218784" y="2254252"/>
            <a:ext cx="3091799" cy="1891407"/>
            <a:chOff x="3218784" y="2254252"/>
            <a:chExt cx="3091799" cy="18914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10"/>
            <a:srcRect r="64675"/>
            <a:stretch/>
          </p:blipFill>
          <p:spPr>
            <a:xfrm>
              <a:off x="3913066" y="2254252"/>
              <a:ext cx="1725734" cy="96709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0"/>
            <a:srcRect l="36712"/>
            <a:stretch/>
          </p:blipFill>
          <p:spPr>
            <a:xfrm>
              <a:off x="3218784" y="3178561"/>
              <a:ext cx="3091799" cy="967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249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33" y="88884"/>
            <a:ext cx="8229600" cy="85621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</a:rPr>
              <a:t>Областной фотоконкурс для детей и подростков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«Туристическая тропа по родным местам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9466" y="4511803"/>
            <a:ext cx="844126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Темы, которые нужно отразить в работах</a:t>
            </a:r>
            <a:r>
              <a:rPr lang="ru-RU" sz="16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-45720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малой родины»: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фотографии живописных уголков поселения (города, поселка, села, деревни).</a:t>
            </a:r>
          </a:p>
          <a:p>
            <a:pPr indent="-457200" algn="just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«Культурное наследие малой родины»: 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фотографии подлинных культурно-исторических объектов, находящихся на территории населенного пункта и сохранившихся до наших дней (в любом состоянии).</a:t>
            </a:r>
          </a:p>
          <a:p>
            <a:pPr indent="-457200" algn="just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отсюда родом»: 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автопортреты на фоне живописных уголков и достопримечательных мест.</a:t>
            </a:r>
          </a:p>
        </p:txBody>
      </p:sp>
      <p:pic>
        <p:nvPicPr>
          <p:cNvPr id="6" name="Picture 2" descr="http://www.rznodb.ru/userfiles/image/%D0%90%D0%92%D0%A2%D0%9E%D0%9C%D0%90%D0%A2%D0%98%D0%97%D0%90%D0%A6%D0%98%D0%AF/fghfgh/tro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68" y="1195905"/>
            <a:ext cx="2744260" cy="20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7528" y="1269218"/>
            <a:ext cx="586422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конкурса: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патриотических чувств у детей и подростков, воспитание бережного отношения к объектам истории, природы и культуры Рязанского края.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Пропаганда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 как средства досуга и познания окружающего мира.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2469" y="3347921"/>
            <a:ext cx="865928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</a:t>
            </a:r>
            <a:r>
              <a:rPr lang="ru-RU" sz="16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конкурса:</a:t>
            </a:r>
            <a:endParaRPr lang="ru-RU" sz="16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конкурсе принимают участие школьники 5-7-х классов образовательных учреждений Рязанской области.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48978" y="868085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581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ладинская Мария, 6 кл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11453">
            <a:off x="3845165" y="2402534"/>
            <a:ext cx="5162300" cy="436269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4076051"/>
            <a:ext cx="3827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/>
              <a:t>Аладинская</a:t>
            </a:r>
            <a:r>
              <a:rPr lang="ru-RU" sz="2000" b="1" dirty="0"/>
              <a:t> </a:t>
            </a:r>
            <a:r>
              <a:rPr lang="ru-RU" sz="2000" b="1" dirty="0" smtClean="0"/>
              <a:t>Мария</a:t>
            </a:r>
            <a:r>
              <a:rPr lang="ru-RU" sz="2000" dirty="0" smtClean="0"/>
              <a:t>, 6 класс, </a:t>
            </a:r>
          </a:p>
          <a:p>
            <a:pPr algn="ctr"/>
            <a:r>
              <a:rPr lang="ru-RU" sz="2000" dirty="0" smtClean="0"/>
              <a:t>Александро-Невский район, </a:t>
            </a:r>
          </a:p>
          <a:p>
            <a:pPr algn="ctr"/>
            <a:r>
              <a:rPr lang="ru-RU" sz="2000" dirty="0" smtClean="0"/>
              <a:t>пос. Каширин</a:t>
            </a:r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17"/>
            <a:ext cx="4987630" cy="64169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latin typeface="+mn-lt"/>
                <a:ea typeface="+mn-ea"/>
                <a:cs typeface="+mn-cs"/>
              </a:rPr>
              <a:t>Областной конкурс плакатов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59" y="572481"/>
            <a:ext cx="5488014" cy="2173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51785" y="537884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1878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160"/>
          <a:stretch/>
        </p:blipFill>
        <p:spPr>
          <a:xfrm>
            <a:off x="1958845" y="3086171"/>
            <a:ext cx="4833682" cy="363133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4" t="12106" r="6237" b="14475"/>
          <a:stretch/>
        </p:blipFill>
        <p:spPr>
          <a:xfrm rot="665833">
            <a:off x="6306109" y="1365474"/>
            <a:ext cx="2351622" cy="327052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9239">
            <a:off x="452318" y="1259140"/>
            <a:ext cx="2182783" cy="327052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3951" y="57401"/>
            <a:ext cx="9020049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Областной конкурс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аудиороликов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400" b="1" dirty="0">
                <a:latin typeface="Arial" panose="020B0604020202020204" pitchFamily="34" charset="0"/>
                <a:ea typeface="+mn-ea"/>
                <a:cs typeface="+mn-cs"/>
              </a:rPr>
              <a:t>«И опасный и полезный Интернет </a:t>
            </a:r>
            <a:br>
              <a:rPr lang="ru-RU" sz="2400" b="1" dirty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400" b="1" dirty="0">
                <a:latin typeface="Arial" panose="020B0604020202020204" pitchFamily="34" charset="0"/>
                <a:ea typeface="+mn-ea"/>
                <a:cs typeface="+mn-cs"/>
              </a:rPr>
              <a:t>нам всем известный»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21467" y="1200401"/>
            <a:ext cx="4038600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5939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493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 smtClean="0">
                <a:latin typeface="Arial" panose="020B0604020202020204" pitchFamily="34" charset="0"/>
                <a:ea typeface="+mn-ea"/>
                <a:cs typeface="+mn-cs"/>
              </a:rPr>
              <a:t>Областной Интернет-конкурс</a:t>
            </a:r>
            <a:br>
              <a:rPr lang="ru-RU" sz="2400" b="1" dirty="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«От Эллады до Греции»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13"/>
          <a:stretch/>
        </p:blipFill>
        <p:spPr>
          <a:xfrm>
            <a:off x="2076992" y="3742759"/>
            <a:ext cx="5292071" cy="303979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25"/>
          <a:stretch/>
        </p:blipFill>
        <p:spPr>
          <a:xfrm rot="21170629">
            <a:off x="296332" y="1375266"/>
            <a:ext cx="3961467" cy="270590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8" r="9354"/>
          <a:stretch/>
        </p:blipFill>
        <p:spPr>
          <a:xfrm rot="343365">
            <a:off x="6060668" y="1273263"/>
            <a:ext cx="2830769" cy="278045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11053" y="965200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6778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26" r="27500" b="37284"/>
          <a:stretch/>
        </p:blipFill>
        <p:spPr>
          <a:xfrm>
            <a:off x="2904067" y="1890457"/>
            <a:ext cx="6036734" cy="480667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553200" y="407989"/>
            <a:ext cx="2228147" cy="8493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latin typeface="Arial" panose="020B0604020202020204" pitchFamily="34" charset="0"/>
              </a:rPr>
              <a:t>Встреча с писателем </a:t>
            </a:r>
            <a:br>
              <a:rPr lang="ru-RU" sz="2400" b="1" dirty="0">
                <a:latin typeface="Arial" panose="020B0604020202020204" pitchFamily="34" charset="0"/>
              </a:rPr>
            </a:br>
            <a:r>
              <a:rPr lang="ru-RU" sz="2400" b="1" dirty="0" err="1" smtClean="0">
                <a:latin typeface="Arial" panose="020B0604020202020204" pitchFamily="34" charset="0"/>
              </a:rPr>
              <a:t>ВладиславомБахревским</a:t>
            </a:r>
            <a:endParaRPr lang="ru-RU" sz="2400" b="1" dirty="0">
              <a:latin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5720" y="1591733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70" t="35062"/>
          <a:stretch/>
        </p:blipFill>
        <p:spPr>
          <a:xfrm>
            <a:off x="147403" y="73556"/>
            <a:ext cx="6005943" cy="317500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2623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rznodb.ru/userfiles/image/%D0%A1%D0%A2%D0%90%D0%A0%D0%A8%D0%98%D0%992016/burach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89" y="2472508"/>
            <a:ext cx="5388043" cy="313901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rznodb.ru/userfiles/image/%D0%A1%D0%A2%D0%90%D0%A0%D0%A8%D0%98%D0%992016/burach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16425" y="4181475"/>
            <a:ext cx="42672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znodb.ru/userfiles/image/%D0%A1%D0%A2%D0%90%D0%A0%D0%A8%D0%98%D0%992016/burach_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765" b="9759"/>
          <a:stretch/>
        </p:blipFill>
        <p:spPr bwMode="auto">
          <a:xfrm rot="498682">
            <a:off x="4705028" y="3807119"/>
            <a:ext cx="4517666" cy="281753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1216" y="182147"/>
            <a:ext cx="4195114" cy="130303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 smtClean="0">
                <a:latin typeface="Arial" panose="020B0604020202020204" pitchFamily="34" charset="0"/>
                <a:ea typeface="+mn-ea"/>
                <a:cs typeface="+mn-cs"/>
              </a:rPr>
              <a:t>Встреча </a:t>
            </a:r>
            <a:br>
              <a:rPr lang="ru-RU" sz="2400" b="1" dirty="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400" b="1" dirty="0" smtClean="0">
                <a:latin typeface="Arial" panose="020B0604020202020204" pitchFamily="34" charset="0"/>
                <a:ea typeface="+mn-ea"/>
                <a:cs typeface="+mn-cs"/>
              </a:rPr>
              <a:t>с </a:t>
            </a:r>
            <a:r>
              <a:rPr lang="ru-RU" sz="2400" b="1" dirty="0">
                <a:latin typeface="Arial" panose="020B0604020202020204" pitchFamily="34" charset="0"/>
                <a:ea typeface="+mn-ea"/>
                <a:cs typeface="+mn-cs"/>
              </a:rPr>
              <a:t>детской писательницей</a:t>
            </a:r>
            <a:r>
              <a:rPr lang="ru-RU" sz="2400" dirty="0"/>
              <a:t> 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Диной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Бурачевской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6754" y="1485181"/>
            <a:ext cx="40021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 descr="http://www.rznodb.ru/userfiles/image/%D0%A1%D0%A2%D0%90%D0%A0%D0%A8%D0%98%D0%992016/burach_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37" b="9422"/>
          <a:stretch/>
        </p:blipFill>
        <p:spPr bwMode="auto">
          <a:xfrm>
            <a:off x="4346330" y="103777"/>
            <a:ext cx="4709404" cy="260458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6929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9463" y="870169"/>
            <a:ext cx="3706670" cy="2977378"/>
            <a:chOff x="128728" y="-285085"/>
            <a:chExt cx="3706670" cy="297737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932" y="16932"/>
              <a:ext cx="3567148" cy="2675361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128728" y="-285085"/>
              <a:ext cx="3706670" cy="52322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1800"/>
                </a:spcBef>
                <a:defRPr/>
              </a:pPr>
              <a:r>
                <a:rPr lang="ru-RU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Семинар «Индивидуальная работа с читателями-детьми»</a:t>
              </a:r>
              <a:r>
                <a:rPr lang="ru-RU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в Шацке 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18566" y="4253351"/>
            <a:ext cx="4364766" cy="2530828"/>
            <a:chOff x="186267" y="4174067"/>
            <a:chExt cx="4250664" cy="2367364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86267" y="4622086"/>
              <a:ext cx="4174066" cy="52322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spcBef>
                  <a:spcPts val="600"/>
                </a:spcBef>
                <a:defRPr/>
              </a:pPr>
              <a:r>
                <a:rPr lang="ru-RU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Семинар «Особый мир особых детей» совместно с  РОСБС</a:t>
              </a:r>
              <a:endPara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691"/>
            <a:stretch/>
          </p:blipFill>
          <p:spPr>
            <a:xfrm>
              <a:off x="245534" y="4174067"/>
              <a:ext cx="4191397" cy="23673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Группа 1"/>
          <p:cNvGrpSpPr/>
          <p:nvPr/>
        </p:nvGrpSpPr>
        <p:grpSpPr>
          <a:xfrm>
            <a:off x="69462" y="4253351"/>
            <a:ext cx="4444863" cy="2506609"/>
            <a:chOff x="2946400" y="2289949"/>
            <a:chExt cx="4649234" cy="267652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629"/>
            <a:stretch/>
          </p:blipFill>
          <p:spPr>
            <a:xfrm>
              <a:off x="2946402" y="2289949"/>
              <a:ext cx="4585577" cy="26765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Прямоугольник 23"/>
            <p:cNvSpPr/>
            <p:nvPr/>
          </p:nvSpPr>
          <p:spPr bwMode="auto">
            <a:xfrm>
              <a:off x="2946400" y="2289949"/>
              <a:ext cx="4649234" cy="558688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ru-RU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Семинар «Диалоговые формы руководства детским чтением» в Шилово</a:t>
              </a:r>
              <a:endPara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 bwMode="auto">
          <a:xfrm>
            <a:off x="4453467" y="6476402"/>
            <a:ext cx="4714340" cy="307777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 «Особый мир особых детей» совместно с  РОСБС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73685" y="910355"/>
            <a:ext cx="5270315" cy="300082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-семинары: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 smtClean="0"/>
              <a:t>«Как </a:t>
            </a:r>
            <a:r>
              <a:rPr lang="ru-RU" b="1" dirty="0"/>
              <a:t>противостоять злу</a:t>
            </a:r>
            <a:r>
              <a:rPr lang="ru-RU" b="1" dirty="0" smtClean="0"/>
              <a:t>»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Рязань - </a:t>
            </a:r>
            <a:r>
              <a:rPr lang="ru-RU" dirty="0" err="1" smtClean="0">
                <a:solidFill>
                  <a:schemeClr val="tx1"/>
                </a:solidFill>
              </a:rPr>
              <a:t>Кадом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 smtClean="0"/>
              <a:t>«</a:t>
            </a:r>
            <a:r>
              <a:rPr lang="ru-RU" b="1" dirty="0"/>
              <a:t>Не допустить беды</a:t>
            </a:r>
            <a:r>
              <a:rPr lang="ru-RU" b="1" dirty="0" smtClean="0"/>
              <a:t>» </a:t>
            </a:r>
            <a:r>
              <a:rPr lang="ru-RU" dirty="0" smtClean="0">
                <a:solidFill>
                  <a:schemeClr val="tx1"/>
                </a:solidFill>
              </a:rPr>
              <a:t>Рязань - Александро-Невский </a:t>
            </a:r>
            <a:endParaRPr lang="ru-RU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b="1" dirty="0" smtClean="0"/>
              <a:t>«</a:t>
            </a:r>
            <a:r>
              <a:rPr lang="ru-RU" b="1" dirty="0"/>
              <a:t>Пусть побеждает добро»</a:t>
            </a:r>
            <a:r>
              <a:rPr lang="ru-RU" dirty="0"/>
              <a:t> </a:t>
            </a:r>
            <a:r>
              <a:rPr lang="ru-RU" dirty="0" smtClean="0">
                <a:solidFill>
                  <a:schemeClr val="tx1"/>
                </a:solidFill>
              </a:rPr>
              <a:t>Рязань - Шацк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 smtClean="0"/>
              <a:t>«</a:t>
            </a:r>
            <a:r>
              <a:rPr lang="ru-RU" b="1" dirty="0"/>
              <a:t>Волшебный мир кино»</a:t>
            </a:r>
            <a:r>
              <a:rPr lang="ru-RU" dirty="0"/>
              <a:t> </a:t>
            </a:r>
            <a:r>
              <a:rPr lang="ru-RU" dirty="0" smtClean="0">
                <a:solidFill>
                  <a:schemeClr val="tx1"/>
                </a:solidFill>
              </a:rPr>
              <a:t>Рязань - </a:t>
            </a:r>
            <a:r>
              <a:rPr lang="ru-RU" dirty="0" smtClean="0"/>
              <a:t>Кораблино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/>
              <a:t>«Кино и Рязанский край </a:t>
            </a:r>
            <a:r>
              <a:rPr lang="ru-RU" dirty="0">
                <a:solidFill>
                  <a:schemeClr val="tx1"/>
                </a:solidFill>
              </a:rPr>
              <a:t>Рязань - </a:t>
            </a:r>
            <a:r>
              <a:rPr lang="ru-RU" dirty="0" err="1" smtClean="0"/>
              <a:t>Касимов</a:t>
            </a:r>
            <a:endParaRPr lang="ru-RU" dirty="0" smtClean="0"/>
          </a:p>
          <a:p>
            <a:pPr algn="ctr">
              <a:lnSpc>
                <a:spcPct val="150000"/>
              </a:lnSpc>
              <a:defRPr/>
            </a:pPr>
            <a:r>
              <a:rPr lang="ru-RU" dirty="0" smtClean="0"/>
              <a:t> </a:t>
            </a:r>
            <a:r>
              <a:rPr lang="ru-RU" b="1" dirty="0"/>
              <a:t>«Рязань в кинематографе»</a:t>
            </a:r>
            <a:r>
              <a:rPr lang="ru-RU" dirty="0"/>
              <a:t> </a:t>
            </a:r>
            <a:r>
              <a:rPr lang="ru-RU" dirty="0" smtClean="0">
                <a:solidFill>
                  <a:schemeClr val="tx1"/>
                </a:solidFill>
              </a:rPr>
              <a:t>Рязань </a:t>
            </a: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smtClean="0"/>
              <a:t> Чучково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130" y="134781"/>
            <a:ext cx="7888675" cy="683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ctr">
              <a:lnSpc>
                <a:spcPct val="8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Методическая помощь учреждениям культуры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215" algn="ctr"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образований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65775" y="870169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2174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" y="226154"/>
            <a:ext cx="8774610" cy="662781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Семинар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«Профилактика экстремизма в подростковой среде: библиотечный аспект»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36" b="22132"/>
          <a:stretch/>
        </p:blipFill>
        <p:spPr>
          <a:xfrm>
            <a:off x="260791" y="1097574"/>
            <a:ext cx="4629604" cy="261615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10"/>
          <a:stretch/>
        </p:blipFill>
        <p:spPr>
          <a:xfrm>
            <a:off x="270926" y="4151514"/>
            <a:ext cx="4619469" cy="24387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3831" y="1097574"/>
            <a:ext cx="3628579" cy="55623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391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8"/>
          <a:stretch/>
        </p:blipFill>
        <p:spPr>
          <a:xfrm>
            <a:off x="251786" y="1092369"/>
            <a:ext cx="4420577" cy="308035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787" y="199443"/>
            <a:ext cx="8655146" cy="506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Передвижная выставка 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«Подарить ребенку книгу – подарить ребенку мир»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786" y="910418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0"/>
          <a:stretch/>
        </p:blipFill>
        <p:spPr>
          <a:xfrm>
            <a:off x="251786" y="4609221"/>
            <a:ext cx="2967542" cy="212177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80"/>
          <a:stretch/>
        </p:blipFill>
        <p:spPr>
          <a:xfrm>
            <a:off x="3799468" y="3564467"/>
            <a:ext cx="5178610" cy="316653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9" t="4374" r="8796"/>
          <a:stretch/>
        </p:blipFill>
        <p:spPr>
          <a:xfrm rot="670147">
            <a:off x="5803612" y="1382300"/>
            <a:ext cx="2982425" cy="227443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78262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72" r="40957"/>
          <a:stretch/>
        </p:blipFill>
        <p:spPr>
          <a:xfrm>
            <a:off x="0" y="404037"/>
            <a:ext cx="7974688" cy="6453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26" r="29990" b="95556"/>
          <a:stretch/>
        </p:blipFill>
        <p:spPr>
          <a:xfrm>
            <a:off x="0" y="-1"/>
            <a:ext cx="9144000" cy="404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86447" t="737"/>
          <a:stretch/>
        </p:blipFill>
        <p:spPr>
          <a:xfrm>
            <a:off x="7222164" y="87188"/>
            <a:ext cx="1921838" cy="6764693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37320" y="113706"/>
            <a:ext cx="8515088" cy="418041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Рязанской ОДБ		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http://www.rznodb.ru/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 descr="https://i.ytimg.com/vi/7HB-N32R7w0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18" t="31696" r="19798" b="26073"/>
          <a:stretch/>
        </p:blipFill>
        <p:spPr bwMode="auto">
          <a:xfrm>
            <a:off x="103367" y="4760150"/>
            <a:ext cx="1478943" cy="5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r="3791" b="23572"/>
          <a:stretch/>
        </p:blipFill>
        <p:spPr>
          <a:xfrm>
            <a:off x="1582310" y="2578381"/>
            <a:ext cx="6098650" cy="428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1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5026" t="126" r="29990" b="95556"/>
          <a:stretch/>
        </p:blipFill>
        <p:spPr>
          <a:xfrm>
            <a:off x="0" y="701305"/>
            <a:ext cx="9144000" cy="3925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5026" t="126" r="29990" b="95556"/>
          <a:stretch/>
        </p:blipFill>
        <p:spPr>
          <a:xfrm>
            <a:off x="2679" y="387282"/>
            <a:ext cx="9144000" cy="3925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5026" r="29990" b="95556"/>
          <a:stretch/>
        </p:blipFill>
        <p:spPr>
          <a:xfrm>
            <a:off x="-7954" y="6453962"/>
            <a:ext cx="9144000" cy="404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026" r="29990" b="95556"/>
          <a:stretch/>
        </p:blipFill>
        <p:spPr>
          <a:xfrm>
            <a:off x="0" y="-1"/>
            <a:ext cx="9144000" cy="404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741" y="824170"/>
            <a:ext cx="4331743" cy="2948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" b="362"/>
          <a:stretch/>
        </p:blipFill>
        <p:spPr>
          <a:xfrm>
            <a:off x="1" y="3714996"/>
            <a:ext cx="4762913" cy="3110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0258"/>
            <a:ext cx="4798651" cy="28988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37320" y="113706"/>
            <a:ext cx="8515088" cy="418041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Рязанской ОДБ		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http://www.rznodb.ru/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5026" t="1015" r="34632" b="95556"/>
          <a:stretch/>
        </p:blipFill>
        <p:spPr>
          <a:xfrm>
            <a:off x="4463107" y="3409275"/>
            <a:ext cx="339634" cy="3117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1316" b="6702"/>
          <a:stretch/>
        </p:blipFill>
        <p:spPr>
          <a:xfrm>
            <a:off x="4762831" y="3738942"/>
            <a:ext cx="4375375" cy="30868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12128" t="29661" r="53611" b="67844"/>
          <a:stretch/>
        </p:blipFill>
        <p:spPr>
          <a:xfrm>
            <a:off x="2365452" y="581025"/>
            <a:ext cx="4627660" cy="1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98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622"/>
          <a:stretch/>
        </p:blipFill>
        <p:spPr>
          <a:xfrm>
            <a:off x="112521" y="4640271"/>
            <a:ext cx="3756552" cy="2153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776"/>
          <a:stretch/>
        </p:blipFill>
        <p:spPr>
          <a:xfrm>
            <a:off x="5425190" y="587115"/>
            <a:ext cx="3594687" cy="20264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83" y="587115"/>
            <a:ext cx="3756552" cy="2674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8375" y="6235"/>
            <a:ext cx="8774610" cy="662781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Детские библиотеки области в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соцсетях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158"/>
          <a:stretch/>
        </p:blipFill>
        <p:spPr>
          <a:xfrm>
            <a:off x="329145" y="2507538"/>
            <a:ext cx="3729326" cy="20740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52"/>
          <a:stretch/>
        </p:blipFill>
        <p:spPr>
          <a:xfrm>
            <a:off x="5415924" y="2695696"/>
            <a:ext cx="3601878" cy="25670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" t="-1" r="1520" b="33878"/>
          <a:stretch/>
        </p:blipFill>
        <p:spPr>
          <a:xfrm>
            <a:off x="3966882" y="4663734"/>
            <a:ext cx="3728667" cy="2094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1950" y="2149926"/>
            <a:ext cx="3729326" cy="24737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87887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2159000" y="1874940"/>
            <a:ext cx="6985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Благодарю за внимание!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74505" y="3108041"/>
            <a:ext cx="5429250" cy="3262432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Государственное бюджетное учреждение культуры </a:t>
            </a:r>
          </a:p>
          <a:p>
            <a:pPr algn="ctr"/>
            <a:endParaRPr lang="ru-RU" sz="12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РЯЗАНСКАЯ ОБЛАСТНАЯ ДЕТСКАЯ БИБЛИОТЕКА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bg2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Адрес: 390000, г. Рязань, 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ул. Почтовая, д. 63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sz="12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fr-FR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E-mail: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deti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@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rznodb.ru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Наш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сайт: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www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.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rznodb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ru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ВК: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https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://vk.com/rznodb</a:t>
            </a:r>
            <a:endParaRPr lang="ru-RU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Тел.: (4912) 25-29-08,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25-67-00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243861" y="2828924"/>
            <a:ext cx="6290539" cy="7409"/>
          </a:xfrm>
          <a:prstGeom prst="line">
            <a:avLst/>
          </a:prstGeom>
          <a:ln w="381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8568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599" y="124793"/>
            <a:ext cx="4851930" cy="506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VII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Ганзеновские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чтения»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6" b="18889"/>
          <a:stretch/>
        </p:blipFill>
        <p:spPr>
          <a:xfrm>
            <a:off x="208131" y="1311359"/>
            <a:ext cx="2030844" cy="247544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2506133" y="1311359"/>
            <a:ext cx="2641599" cy="2476407"/>
            <a:chOff x="846434" y="3800606"/>
            <a:chExt cx="2613913" cy="267986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57" r="69568" b="55749"/>
            <a:stretch/>
          </p:blipFill>
          <p:spPr>
            <a:xfrm>
              <a:off x="846434" y="3808864"/>
              <a:ext cx="2612885" cy="2671603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 bwMode="auto">
            <a:xfrm>
              <a:off x="846434" y="3800606"/>
              <a:ext cx="2613913" cy="799350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400" b="1" dirty="0" err="1" smtClean="0"/>
                <a:t>Видеоприветствие</a:t>
              </a:r>
              <a:r>
                <a:rPr lang="ru-RU" sz="1400" b="1" dirty="0" smtClean="0"/>
                <a:t> </a:t>
              </a:r>
            </a:p>
            <a:p>
              <a:pPr algn="ctr"/>
              <a:r>
                <a:rPr lang="ru-RU" sz="1400" b="1" dirty="0" smtClean="0"/>
                <a:t>посла </a:t>
              </a:r>
              <a:r>
                <a:rPr lang="ru-RU" sz="1400" b="1" dirty="0"/>
                <a:t>Королевства Дании </a:t>
              </a:r>
              <a:r>
                <a:rPr lang="ru-RU" sz="1400" b="1" dirty="0" smtClean="0"/>
                <a:t>Томаса </a:t>
              </a:r>
              <a:r>
                <a:rPr lang="ru-RU" sz="1400" b="1" dirty="0" err="1" smtClean="0"/>
                <a:t>Винклера</a:t>
              </a:r>
              <a:endParaRPr lang="ru-RU" sz="1400" b="1" dirty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8" b="18539"/>
          <a:stretch/>
        </p:blipFill>
        <p:spPr>
          <a:xfrm>
            <a:off x="735139" y="3988763"/>
            <a:ext cx="4411554" cy="255627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DSCN6518.JPG"/>
          <p:cNvPicPr>
            <a:picLocks noGrp="1" noChangeAspect="1"/>
          </p:cNvPicPr>
          <p:nvPr isPhoto="1"/>
        </p:nvPicPr>
        <p:blipFill>
          <a:blip r:embed="rId8" cstate="print"/>
          <a:srcRect t="13541" r="4166" b="21875"/>
          <a:stretch>
            <a:fillRect/>
          </a:stretch>
        </p:blipFill>
        <p:spPr>
          <a:xfrm rot="21337926">
            <a:off x="245242" y="3843678"/>
            <a:ext cx="1532967" cy="10330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11" r="10888" b="7921"/>
          <a:stretch/>
        </p:blipFill>
        <p:spPr>
          <a:xfrm>
            <a:off x="5705579" y="3994790"/>
            <a:ext cx="2928945" cy="255024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09" b="23099"/>
          <a:stretch/>
        </p:blipFill>
        <p:spPr>
          <a:xfrm>
            <a:off x="5417528" y="1312321"/>
            <a:ext cx="3505048" cy="247544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 bwMode="auto">
          <a:xfrm>
            <a:off x="4900335" y="3707762"/>
            <a:ext cx="1027031" cy="307777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г. Рязань</a:t>
            </a:r>
            <a:endParaRPr lang="ru-RU" sz="1400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904012" y="3934735"/>
            <a:ext cx="1027031" cy="307777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г. </a:t>
            </a:r>
            <a:r>
              <a:rPr lang="ru-RU" sz="1400" b="1" dirty="0" err="1" smtClean="0"/>
              <a:t>Касимов</a:t>
            </a:r>
            <a:endParaRPr lang="ru-RU" sz="14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51786" y="749551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62398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8"/>
          <a:stretch/>
        </p:blipFill>
        <p:spPr>
          <a:xfrm>
            <a:off x="5377303" y="4543560"/>
            <a:ext cx="3548400" cy="219524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3251" name="Заголовок 2"/>
          <p:cNvSpPr>
            <a:spLocks noGrp="1"/>
          </p:cNvSpPr>
          <p:nvPr>
            <p:ph type="title"/>
          </p:nvPr>
        </p:nvSpPr>
        <p:spPr>
          <a:xfrm>
            <a:off x="584201" y="122143"/>
            <a:ext cx="7818967" cy="547688"/>
          </a:xfrm>
        </p:spPr>
        <p:txBody>
          <a:bodyPr>
            <a:norm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Неделя детской и юношеской книги в Кораблино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2317" y="1053586"/>
            <a:ext cx="3478372" cy="231373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92" b="-660"/>
          <a:stretch/>
        </p:blipFill>
        <p:spPr>
          <a:xfrm>
            <a:off x="1627889" y="2604064"/>
            <a:ext cx="4493510" cy="266221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8" r="8431"/>
          <a:stretch/>
        </p:blipFill>
        <p:spPr>
          <a:xfrm>
            <a:off x="866067" y="4565882"/>
            <a:ext cx="3211207" cy="215060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6" t="6392" b="8159"/>
          <a:stretch/>
        </p:blipFill>
        <p:spPr>
          <a:xfrm>
            <a:off x="112534" y="1045120"/>
            <a:ext cx="3649517" cy="231373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51786" y="749551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91" t="10117" r="4449" b="13703"/>
          <a:stretch/>
        </p:blipFill>
        <p:spPr>
          <a:xfrm>
            <a:off x="5412317" y="4385167"/>
            <a:ext cx="3657295" cy="232645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26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0564" y="38666"/>
            <a:ext cx="8923436" cy="83099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Праздник Недели детской и юношеской книги в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торгово-развлекательном центре «Малина»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6"/>
          <a:stretch/>
        </p:blipFill>
        <p:spPr>
          <a:xfrm>
            <a:off x="5908797" y="1251906"/>
            <a:ext cx="2653748" cy="205230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82"/>
          <a:stretch/>
        </p:blipFill>
        <p:spPr>
          <a:xfrm>
            <a:off x="1051355" y="4548948"/>
            <a:ext cx="1684134" cy="224373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15"/>
          <a:stretch/>
        </p:blipFill>
        <p:spPr>
          <a:xfrm>
            <a:off x="3980038" y="3669041"/>
            <a:ext cx="4962113" cy="301323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241" y="1011186"/>
            <a:ext cx="5094358" cy="339623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3248" y="859622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1219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02" b="33016"/>
          <a:stretch/>
        </p:blipFill>
        <p:spPr>
          <a:xfrm>
            <a:off x="363882" y="973742"/>
            <a:ext cx="8432988" cy="292092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60" b="22222"/>
          <a:stretch/>
        </p:blipFill>
        <p:spPr>
          <a:xfrm>
            <a:off x="363338" y="4247365"/>
            <a:ext cx="3929262" cy="245822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41" b="11708"/>
          <a:stretch/>
        </p:blipFill>
        <p:spPr>
          <a:xfrm>
            <a:off x="4859867" y="4247365"/>
            <a:ext cx="3937003" cy="2458227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9400" y="140185"/>
            <a:ext cx="8557069" cy="461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«Книжное приключение»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79400" y="690284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60648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35745" y="4092052"/>
            <a:ext cx="8204202" cy="2633134"/>
            <a:chOff x="270934" y="3857671"/>
            <a:chExt cx="8407400" cy="26701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70934" y="3857671"/>
              <a:ext cx="8407400" cy="267012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234786" y="5445709"/>
              <a:ext cx="5290613" cy="1082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04190" marR="539750" algn="ctr">
                <a:lnSpc>
                  <a:spcPct val="80000"/>
                </a:lnSpc>
                <a:spcAft>
                  <a:spcPts val="0"/>
                </a:spcAft>
              </a:pPr>
              <a:r>
                <a:rPr lang="ru-RU" sz="16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Лесновская</a:t>
              </a:r>
              <a:r>
                <a:rPr lang="ru-RU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детская библиотека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04190" marR="539750" algn="ctr">
                <a:lnSpc>
                  <a:spcPct val="80000"/>
                </a:lnSpc>
                <a:spcAft>
                  <a:spcPts val="0"/>
                </a:spcAft>
              </a:pPr>
              <a:r>
                <a:rPr lang="ru-RU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МУК «</a:t>
              </a:r>
              <a:r>
                <a:rPr lang="ru-RU" sz="16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Межпоселенческая</a:t>
              </a:r>
              <a:r>
                <a:rPr lang="ru-RU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библиотека имени Н.С. Гумилёва муниципального образования – Шиловский муниципальный район Рязанской области»</a:t>
              </a:r>
              <a:endParaRPr lang="ru-RU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0266" y="850305"/>
            <a:ext cx="2734818" cy="2340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3169158"/>
            <a:ext cx="331286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МБУ «Центральная библиотека - городской округ город Сасово» Центральная  детская библиотека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0266" y="39812"/>
            <a:ext cx="8729133" cy="694359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Митяевские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чтения </a:t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детских библиотеках Рязанской области</a:t>
            </a:r>
          </a:p>
        </p:txBody>
      </p:sp>
      <p:pic>
        <p:nvPicPr>
          <p:cNvPr id="11" name="Рисунок 10" descr="C:\Users\Пользователь\Desktop\отчет митяевские чтения\Веретенникова Карина делится своими впечатлениями о прослушанном рассказе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94667" y="828631"/>
            <a:ext cx="4990003" cy="3050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833505" y="2900329"/>
            <a:ext cx="436346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МУК «Центральная районная библиотека муниципального образования – </a:t>
            </a:r>
          </a:p>
          <a:p>
            <a:pPr algn="ctr">
              <a:lnSpc>
                <a:spcPct val="90000"/>
              </a:lnSpc>
            </a:pPr>
            <a:r>
              <a:rPr lang="ru-RU" sz="1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Пронский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муниципальный район»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Пронская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детская библиотека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79400" y="749553"/>
            <a:ext cx="863890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29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58"/>
          <a:stretch/>
        </p:blipFill>
        <p:spPr>
          <a:xfrm>
            <a:off x="4902926" y="3716565"/>
            <a:ext cx="4015378" cy="302673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22171" y="140185"/>
            <a:ext cx="5614298" cy="461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Библиофилармония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222171" y="702733"/>
            <a:ext cx="5794829" cy="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67" t="28704" r="12476" b="29308"/>
          <a:stretch/>
        </p:blipFill>
        <p:spPr>
          <a:xfrm>
            <a:off x="5643940" y="810982"/>
            <a:ext cx="3351711" cy="266760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30" y="3831771"/>
            <a:ext cx="4334222" cy="288948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33" t="15309" b="9506"/>
          <a:stretch/>
        </p:blipFill>
        <p:spPr>
          <a:xfrm>
            <a:off x="2786743" y="810983"/>
            <a:ext cx="2724676" cy="354557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9" r="16857"/>
          <a:stretch/>
        </p:blipFill>
        <p:spPr>
          <a:xfrm>
            <a:off x="125930" y="114059"/>
            <a:ext cx="2974322" cy="260513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4219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2966" y="1451679"/>
            <a:ext cx="3522134" cy="264160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0700" y="4182534"/>
            <a:ext cx="3454400" cy="25908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935" y="2853267"/>
            <a:ext cx="2802465" cy="1868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28616" y="148605"/>
            <a:ext cx="4441126" cy="2606148"/>
            <a:chOff x="84666" y="0"/>
            <a:chExt cx="4441126" cy="260614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5632"/>
            <a:stretch/>
          </p:blipFill>
          <p:spPr>
            <a:xfrm>
              <a:off x="1227668" y="0"/>
              <a:ext cx="3298124" cy="260614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666" y="0"/>
              <a:ext cx="1821873" cy="260614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50" r="30741" b="10654"/>
          <a:stretch/>
        </p:blipFill>
        <p:spPr>
          <a:xfrm>
            <a:off x="152477" y="3410206"/>
            <a:ext cx="3971062" cy="327187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843256" y="55298"/>
            <a:ext cx="3938329" cy="830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Выставки рисунков в фойе библиотеки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690533" y="1001742"/>
            <a:ext cx="4364567" cy="1165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6611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4170</TotalTime>
  <Words>432</Words>
  <Application>Microsoft Office PowerPoint</Application>
  <PresentationFormat>Экран (4:3)</PresentationFormat>
  <Paragraphs>86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Слайд 1</vt:lpstr>
      <vt:lpstr>Слайд 2</vt:lpstr>
      <vt:lpstr>Слайд 3</vt:lpstr>
      <vt:lpstr>Неделя детской и юношеской книги в Кораблино</vt:lpstr>
      <vt:lpstr>Слайд 5</vt:lpstr>
      <vt:lpstr>Слайд 6</vt:lpstr>
      <vt:lpstr>Митяевские чтения  в детских библиотеках Рязанской области</vt:lpstr>
      <vt:lpstr>Слайд 8</vt:lpstr>
      <vt:lpstr>Слайд 9</vt:lpstr>
      <vt:lpstr>Слайд 10</vt:lpstr>
      <vt:lpstr>Слайд 11</vt:lpstr>
      <vt:lpstr>Областной фотоконкурс для детей и подростков «Туристическая тропа по родным местам»</vt:lpstr>
      <vt:lpstr>Слайд 13</vt:lpstr>
      <vt:lpstr>Областной конкурс аудиороликов  «И опасный и полезный Интернет  нам всем известный»</vt:lpstr>
      <vt:lpstr>Областной Интернет-конкурс «От Эллады до Греции»</vt:lpstr>
      <vt:lpstr>Встреча с писателем  ВладиславомБахревским</vt:lpstr>
      <vt:lpstr>Встреча  с детской писательницей   Диной Бурачевской</vt:lpstr>
      <vt:lpstr>Слайд 18</vt:lpstr>
      <vt:lpstr>Семинар «Профилактика экстремизма в подростковой среде: библиотечный аспект» </vt:lpstr>
      <vt:lpstr>Сайт Рязанской ОДБ   http://www.rznodb.ru/</vt:lpstr>
      <vt:lpstr>Сайт Рязанской ОДБ   http://www.rznodb.ru/</vt:lpstr>
      <vt:lpstr>Детские библиотеки области в соцсетях </vt:lpstr>
      <vt:lpstr>Благодарю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260</cp:revision>
  <dcterms:created xsi:type="dcterms:W3CDTF">2017-01-12T11:51:14Z</dcterms:created>
  <dcterms:modified xsi:type="dcterms:W3CDTF">2017-03-10T13:01:28Z</dcterms:modified>
</cp:coreProperties>
</file>