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287" r:id="rId3"/>
    <p:sldId id="403" r:id="rId4"/>
    <p:sldId id="314" r:id="rId5"/>
    <p:sldId id="309" r:id="rId6"/>
    <p:sldId id="269" r:id="rId7"/>
    <p:sldId id="310" r:id="rId8"/>
    <p:sldId id="266" r:id="rId9"/>
    <p:sldId id="267" r:id="rId10"/>
    <p:sldId id="397" r:id="rId11"/>
    <p:sldId id="375" r:id="rId12"/>
    <p:sldId id="395" r:id="rId13"/>
    <p:sldId id="277" r:id="rId14"/>
    <p:sldId id="273" r:id="rId15"/>
    <p:sldId id="407" r:id="rId16"/>
    <p:sldId id="261" r:id="rId17"/>
    <p:sldId id="390" r:id="rId18"/>
    <p:sldId id="316" r:id="rId19"/>
    <p:sldId id="315" r:id="rId20"/>
    <p:sldId id="318" r:id="rId21"/>
    <p:sldId id="283" r:id="rId22"/>
    <p:sldId id="350" r:id="rId23"/>
    <p:sldId id="272" r:id="rId24"/>
    <p:sldId id="398" r:id="rId25"/>
    <p:sldId id="263" r:id="rId26"/>
    <p:sldId id="399" r:id="rId27"/>
    <p:sldId id="317" r:id="rId28"/>
    <p:sldId id="394" r:id="rId29"/>
    <p:sldId id="294" r:id="rId30"/>
    <p:sldId id="400" r:id="rId31"/>
    <p:sldId id="354" r:id="rId32"/>
    <p:sldId id="393" r:id="rId33"/>
    <p:sldId id="285" r:id="rId34"/>
    <p:sldId id="401" r:id="rId35"/>
    <p:sldId id="278" r:id="rId36"/>
    <p:sldId id="374" r:id="rId37"/>
    <p:sldId id="389" r:id="rId38"/>
    <p:sldId id="321" r:id="rId39"/>
    <p:sldId id="264" r:id="rId40"/>
    <p:sldId id="276" r:id="rId41"/>
    <p:sldId id="260" r:id="rId42"/>
    <p:sldId id="339" r:id="rId43"/>
    <p:sldId id="311" r:id="rId44"/>
    <p:sldId id="332" r:id="rId45"/>
    <p:sldId id="328" r:id="rId46"/>
    <p:sldId id="280" r:id="rId47"/>
    <p:sldId id="300" r:id="rId48"/>
    <p:sldId id="298" r:id="rId49"/>
    <p:sldId id="404" r:id="rId50"/>
    <p:sldId id="336" r:id="rId51"/>
    <p:sldId id="337" r:id="rId52"/>
    <p:sldId id="405" r:id="rId53"/>
    <p:sldId id="386" r:id="rId54"/>
    <p:sldId id="340" r:id="rId55"/>
    <p:sldId id="352" r:id="rId56"/>
    <p:sldId id="406" r:id="rId57"/>
    <p:sldId id="343" r:id="rId58"/>
    <p:sldId id="312" r:id="rId59"/>
    <p:sldId id="286" r:id="rId60"/>
    <p:sldId id="302" r:id="rId61"/>
    <p:sldId id="379" r:id="rId62"/>
    <p:sldId id="380" r:id="rId63"/>
    <p:sldId id="353" r:id="rId64"/>
    <p:sldId id="392" r:id="rId65"/>
    <p:sldId id="387" r:id="rId66"/>
    <p:sldId id="345" r:id="rId67"/>
    <p:sldId id="361" r:id="rId68"/>
    <p:sldId id="385" r:id="rId69"/>
    <p:sldId id="381" r:id="rId70"/>
    <p:sldId id="383" r:id="rId71"/>
    <p:sldId id="382" r:id="rId72"/>
    <p:sldId id="357" r:id="rId73"/>
    <p:sldId id="296" r:id="rId74"/>
    <p:sldId id="384" r:id="rId75"/>
    <p:sldId id="295" r:id="rId76"/>
    <p:sldId id="373" r:id="rId77"/>
    <p:sldId id="292" r:id="rId78"/>
    <p:sldId id="360" r:id="rId79"/>
    <p:sldId id="356" r:id="rId80"/>
    <p:sldId id="333" r:id="rId81"/>
    <p:sldId id="366" r:id="rId82"/>
    <p:sldId id="363" r:id="rId83"/>
    <p:sldId id="368" r:id="rId84"/>
    <p:sldId id="358" r:id="rId85"/>
    <p:sldId id="330" r:id="rId86"/>
    <p:sldId id="370" r:id="rId87"/>
    <p:sldId id="297" r:id="rId88"/>
    <p:sldId id="362" r:id="rId89"/>
    <p:sldId id="346" r:id="rId90"/>
    <p:sldId id="423" r:id="rId91"/>
    <p:sldId id="348" r:id="rId92"/>
    <p:sldId id="376" r:id="rId93"/>
    <p:sldId id="371" r:id="rId94"/>
    <p:sldId id="402" r:id="rId95"/>
    <p:sldId id="306" r:id="rId96"/>
    <p:sldId id="378" r:id="rId97"/>
    <p:sldId id="377" r:id="rId98"/>
    <p:sldId id="409" r:id="rId99"/>
    <p:sldId id="388" r:id="rId100"/>
    <p:sldId id="410" r:id="rId101"/>
    <p:sldId id="414" r:id="rId102"/>
    <p:sldId id="412" r:id="rId103"/>
    <p:sldId id="417" r:id="rId104"/>
    <p:sldId id="420" r:id="rId105"/>
    <p:sldId id="422" r:id="rId106"/>
    <p:sldId id="334" r:id="rId107"/>
    <p:sldId id="326" r:id="rId108"/>
    <p:sldId id="323" r:id="rId109"/>
    <p:sldId id="324" r:id="rId110"/>
    <p:sldId id="335" r:id="rId111"/>
  </p:sldIdLst>
  <p:sldSz cx="10399713" cy="7218363"/>
  <p:notesSz cx="9144000" cy="6858000"/>
  <p:defaultTextStyle>
    <a:defPPr>
      <a:defRPr lang="ru-RU"/>
    </a:defPPr>
    <a:lvl1pPr marL="0" algn="l" defTabSz="100666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3331" algn="l" defTabSz="100666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6663" algn="l" defTabSz="100666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09994" algn="l" defTabSz="100666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13326" algn="l" defTabSz="100666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16657" algn="l" defTabSz="100666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19989" algn="l" defTabSz="100666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23320" algn="l" defTabSz="100666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26652" algn="l" defTabSz="100666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993300"/>
    <a:srgbClr val="002B4C"/>
    <a:srgbClr val="005EA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 autoAdjust="0"/>
    <p:restoredTop sz="94493" autoAdjust="0"/>
  </p:normalViewPr>
  <p:slideViewPr>
    <p:cSldViewPr>
      <p:cViewPr>
        <p:scale>
          <a:sx n="100" d="100"/>
          <a:sy n="100" d="100"/>
        </p:scale>
        <p:origin x="-468" y="318"/>
      </p:cViewPr>
      <p:guideLst>
        <p:guide orient="horz" pos="2274"/>
        <p:guide pos="32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9979" y="2242372"/>
            <a:ext cx="8839756" cy="154726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9957" y="4090406"/>
            <a:ext cx="7279799" cy="184469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6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9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3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6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9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3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6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39792" y="289070"/>
            <a:ext cx="2339935" cy="61590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9986" y="289070"/>
            <a:ext cx="6846478" cy="61590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19986" y="289069"/>
            <a:ext cx="9359742" cy="12030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19985" y="1684285"/>
            <a:ext cx="4593207" cy="230085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286521" y="1684285"/>
            <a:ext cx="4593207" cy="230085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9985" y="4145547"/>
            <a:ext cx="4593207" cy="230252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86521" y="4145547"/>
            <a:ext cx="4593207" cy="230252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B7C77-0971-45B2-BE2A-5599B17767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506" y="4638467"/>
            <a:ext cx="8839756" cy="1433647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1506" y="3059451"/>
            <a:ext cx="8839756" cy="157901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66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99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3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66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199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3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266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9985" y="1684285"/>
            <a:ext cx="4593207" cy="476378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86521" y="1684285"/>
            <a:ext cx="4593207" cy="476378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9985" y="1615778"/>
            <a:ext cx="4595013" cy="67337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331" indent="0">
              <a:buNone/>
              <a:defRPr sz="2200" b="1"/>
            </a:lvl2pPr>
            <a:lvl3pPr marL="1006663" indent="0">
              <a:buNone/>
              <a:defRPr sz="2000" b="1"/>
            </a:lvl3pPr>
            <a:lvl4pPr marL="1509994" indent="0">
              <a:buNone/>
              <a:defRPr sz="1800" b="1"/>
            </a:lvl4pPr>
            <a:lvl5pPr marL="2013326" indent="0">
              <a:buNone/>
              <a:defRPr sz="1800" b="1"/>
            </a:lvl5pPr>
            <a:lvl6pPr marL="2516657" indent="0">
              <a:buNone/>
              <a:defRPr sz="1800" b="1"/>
            </a:lvl6pPr>
            <a:lvl7pPr marL="3019989" indent="0">
              <a:buNone/>
              <a:defRPr sz="1800" b="1"/>
            </a:lvl7pPr>
            <a:lvl8pPr marL="3523320" indent="0">
              <a:buNone/>
              <a:defRPr sz="1800" b="1"/>
            </a:lvl8pPr>
            <a:lvl9pPr marL="4026652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9985" y="2289157"/>
            <a:ext cx="4595013" cy="415891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82910" y="1615778"/>
            <a:ext cx="4596818" cy="67337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331" indent="0">
              <a:buNone/>
              <a:defRPr sz="2200" b="1"/>
            </a:lvl2pPr>
            <a:lvl3pPr marL="1006663" indent="0">
              <a:buNone/>
              <a:defRPr sz="2000" b="1"/>
            </a:lvl3pPr>
            <a:lvl4pPr marL="1509994" indent="0">
              <a:buNone/>
              <a:defRPr sz="1800" b="1"/>
            </a:lvl4pPr>
            <a:lvl5pPr marL="2013326" indent="0">
              <a:buNone/>
              <a:defRPr sz="1800" b="1"/>
            </a:lvl5pPr>
            <a:lvl6pPr marL="2516657" indent="0">
              <a:buNone/>
              <a:defRPr sz="1800" b="1"/>
            </a:lvl6pPr>
            <a:lvl7pPr marL="3019989" indent="0">
              <a:buNone/>
              <a:defRPr sz="1800" b="1"/>
            </a:lvl7pPr>
            <a:lvl8pPr marL="3523320" indent="0">
              <a:buNone/>
              <a:defRPr sz="1800" b="1"/>
            </a:lvl8pPr>
            <a:lvl9pPr marL="4026652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82910" y="2289157"/>
            <a:ext cx="4596818" cy="415891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86" y="287398"/>
            <a:ext cx="3421434" cy="1223112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5999" y="287398"/>
            <a:ext cx="5813728" cy="61606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9986" y="1510510"/>
            <a:ext cx="3421434" cy="4937561"/>
          </a:xfrm>
        </p:spPr>
        <p:txBody>
          <a:bodyPr/>
          <a:lstStyle>
            <a:lvl1pPr marL="0" indent="0">
              <a:buNone/>
              <a:defRPr sz="1500"/>
            </a:lvl1pPr>
            <a:lvl2pPr marL="503331" indent="0">
              <a:buNone/>
              <a:defRPr sz="1300"/>
            </a:lvl2pPr>
            <a:lvl3pPr marL="1006663" indent="0">
              <a:buNone/>
              <a:defRPr sz="1100"/>
            </a:lvl3pPr>
            <a:lvl4pPr marL="1509994" indent="0">
              <a:buNone/>
              <a:defRPr sz="1000"/>
            </a:lvl4pPr>
            <a:lvl5pPr marL="2013326" indent="0">
              <a:buNone/>
              <a:defRPr sz="1000"/>
            </a:lvl5pPr>
            <a:lvl6pPr marL="2516657" indent="0">
              <a:buNone/>
              <a:defRPr sz="1000"/>
            </a:lvl6pPr>
            <a:lvl7pPr marL="3019989" indent="0">
              <a:buNone/>
              <a:defRPr sz="1000"/>
            </a:lvl7pPr>
            <a:lvl8pPr marL="3523320" indent="0">
              <a:buNone/>
              <a:defRPr sz="1000"/>
            </a:lvl8pPr>
            <a:lvl9pPr marL="402665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8416" y="5052854"/>
            <a:ext cx="6239828" cy="59651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38416" y="644974"/>
            <a:ext cx="6239828" cy="4331018"/>
          </a:xfrm>
        </p:spPr>
        <p:txBody>
          <a:bodyPr/>
          <a:lstStyle>
            <a:lvl1pPr marL="0" indent="0">
              <a:buNone/>
              <a:defRPr sz="3500"/>
            </a:lvl1pPr>
            <a:lvl2pPr marL="503331" indent="0">
              <a:buNone/>
              <a:defRPr sz="3100"/>
            </a:lvl2pPr>
            <a:lvl3pPr marL="1006663" indent="0">
              <a:buNone/>
              <a:defRPr sz="2600"/>
            </a:lvl3pPr>
            <a:lvl4pPr marL="1509994" indent="0">
              <a:buNone/>
              <a:defRPr sz="2200"/>
            </a:lvl4pPr>
            <a:lvl5pPr marL="2013326" indent="0">
              <a:buNone/>
              <a:defRPr sz="2200"/>
            </a:lvl5pPr>
            <a:lvl6pPr marL="2516657" indent="0">
              <a:buNone/>
              <a:defRPr sz="2200"/>
            </a:lvl6pPr>
            <a:lvl7pPr marL="3019989" indent="0">
              <a:buNone/>
              <a:defRPr sz="2200"/>
            </a:lvl7pPr>
            <a:lvl8pPr marL="3523320" indent="0">
              <a:buNone/>
              <a:defRPr sz="2200"/>
            </a:lvl8pPr>
            <a:lvl9pPr marL="4026652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38416" y="5649372"/>
            <a:ext cx="6239828" cy="847155"/>
          </a:xfrm>
        </p:spPr>
        <p:txBody>
          <a:bodyPr/>
          <a:lstStyle>
            <a:lvl1pPr marL="0" indent="0">
              <a:buNone/>
              <a:defRPr sz="1500"/>
            </a:lvl1pPr>
            <a:lvl2pPr marL="503331" indent="0">
              <a:buNone/>
              <a:defRPr sz="1300"/>
            </a:lvl2pPr>
            <a:lvl3pPr marL="1006663" indent="0">
              <a:buNone/>
              <a:defRPr sz="1100"/>
            </a:lvl3pPr>
            <a:lvl4pPr marL="1509994" indent="0">
              <a:buNone/>
              <a:defRPr sz="1000"/>
            </a:lvl4pPr>
            <a:lvl5pPr marL="2013326" indent="0">
              <a:buNone/>
              <a:defRPr sz="1000"/>
            </a:lvl5pPr>
            <a:lvl6pPr marL="2516657" indent="0">
              <a:buNone/>
              <a:defRPr sz="1000"/>
            </a:lvl6pPr>
            <a:lvl7pPr marL="3019989" indent="0">
              <a:buNone/>
              <a:defRPr sz="1000"/>
            </a:lvl7pPr>
            <a:lvl8pPr marL="3523320" indent="0">
              <a:buNone/>
              <a:defRPr sz="1000"/>
            </a:lvl8pPr>
            <a:lvl9pPr marL="402665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86" y="289069"/>
            <a:ext cx="9359742" cy="1203061"/>
          </a:xfrm>
          <a:prstGeom prst="rect">
            <a:avLst/>
          </a:prstGeom>
        </p:spPr>
        <p:txBody>
          <a:bodyPr vert="horz" lIns="100666" tIns="50333" rIns="100666" bIns="5033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9986" y="1684285"/>
            <a:ext cx="9359742" cy="4763786"/>
          </a:xfrm>
          <a:prstGeom prst="rect">
            <a:avLst/>
          </a:prstGeom>
        </p:spPr>
        <p:txBody>
          <a:bodyPr vert="horz" lIns="100666" tIns="50333" rIns="100666" bIns="5033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9986" y="6690354"/>
            <a:ext cx="2426600" cy="384311"/>
          </a:xfrm>
          <a:prstGeom prst="rect">
            <a:avLst/>
          </a:prstGeom>
        </p:spPr>
        <p:txBody>
          <a:bodyPr vert="horz" lIns="100666" tIns="50333" rIns="100666" bIns="50333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53236" y="6690354"/>
            <a:ext cx="3293242" cy="384311"/>
          </a:xfrm>
          <a:prstGeom prst="rect">
            <a:avLst/>
          </a:prstGeom>
        </p:spPr>
        <p:txBody>
          <a:bodyPr vert="horz" lIns="100666" tIns="50333" rIns="100666" bIns="50333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53128" y="6690354"/>
            <a:ext cx="2426600" cy="384311"/>
          </a:xfrm>
          <a:prstGeom prst="rect">
            <a:avLst/>
          </a:prstGeom>
        </p:spPr>
        <p:txBody>
          <a:bodyPr vert="horz" lIns="100666" tIns="50333" rIns="100666" bIns="50333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006663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499" indent="-377499" algn="l" defTabSz="1006663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7914" indent="-314582" algn="l" defTabSz="1006663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329" indent="-251666" algn="l" defTabSz="100666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1660" indent="-251666" algn="l" defTabSz="1006663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4992" indent="-251666" algn="l" defTabSz="1006663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8323" indent="-251666" algn="l" defTabSz="100666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1655" indent="-251666" algn="l" defTabSz="100666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4986" indent="-251666" algn="l" defTabSz="100666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78318" indent="-251666" algn="l" defTabSz="100666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66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331" algn="l" defTabSz="10066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663" algn="l" defTabSz="10066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994" algn="l" defTabSz="10066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3326" algn="l" defTabSz="10066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6657" algn="l" defTabSz="10066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9989" algn="l" defTabSz="10066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320" algn="l" defTabSz="10066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6652" algn="l" defTabSz="10066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9979" y="80789"/>
            <a:ext cx="8839756" cy="2232248"/>
          </a:xfrm>
        </p:spPr>
        <p:txBody>
          <a:bodyPr>
            <a:normAutofit fontScale="90000"/>
          </a:bodyPr>
          <a:lstStyle/>
          <a:p>
            <a:r>
              <a:rPr lang="ru-RU" sz="53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3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3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3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3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Рязанская областная универсальная научная библиотека имени Горького </a:t>
            </a:r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7368" y="2097013"/>
            <a:ext cx="9000999" cy="4392487"/>
          </a:xfrm>
        </p:spPr>
        <p:txBody>
          <a:bodyPr>
            <a:normAutofit/>
          </a:bodyPr>
          <a:lstStyle/>
          <a:p>
            <a:endParaRPr lang="ru-RU" sz="4800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  100-летию рязанского комсомола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Краткий отчет о работе Рязанского городского Совета рабочих, крестьянских и красноармейских депутатов  </a:t>
            </a:r>
            <a:r>
              <a:rPr lang="en-US" sz="2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созыва (с 1/х-1927 г. – 1/х-1928 г.) – Рязань, 1929.</a:t>
            </a:r>
            <a:endParaRPr lang="ru-RU" sz="2800" b="1" dirty="0">
              <a:solidFill>
                <a:srgbClr val="99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9986" y="2025005"/>
            <a:ext cx="9359742" cy="442306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Центральной библиотеке была дана целевая установка на обслуживание взрослых читателей. Массовая работа была связана с пунктами малограмотных. 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год было охвачено неграмотных и малограмотных 284 человека.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4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4873061" y="289069"/>
            <a:ext cx="5006667" cy="120306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b="1" dirty="0" smtClean="0">
                <a:solidFill>
                  <a:schemeClr val="hlink"/>
                </a:solidFill>
                <a:latin typeface="Times New Roman" pitchFamily="18" charset="0"/>
              </a:rPr>
              <a:t>Центр молодежных инноваций</a:t>
            </a:r>
          </a:p>
        </p:txBody>
      </p:sp>
      <p:pic>
        <p:nvPicPr>
          <p:cNvPr id="168963" name="Picture 9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9572" y="350893"/>
            <a:ext cx="4121969" cy="3814705"/>
          </a:xfrm>
          <a:noFill/>
        </p:spPr>
      </p:pic>
      <p:pic>
        <p:nvPicPr>
          <p:cNvPr id="168964" name="Picture 10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9571" y="4215725"/>
            <a:ext cx="4093081" cy="2676810"/>
          </a:xfrm>
          <a:noFill/>
        </p:spPr>
      </p:pic>
      <p:pic>
        <p:nvPicPr>
          <p:cNvPr id="168965" name="Picture 11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721899" y="1684285"/>
            <a:ext cx="1722452" cy="2300854"/>
          </a:xfrm>
          <a:noFill/>
        </p:spPr>
      </p:pic>
      <p:pic>
        <p:nvPicPr>
          <p:cNvPr id="168966" name="Picture 12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690955" y="4063671"/>
            <a:ext cx="4093082" cy="2842231"/>
          </a:xfrm>
          <a:noFill/>
        </p:spPr>
      </p:pic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ru-RU" sz="35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Лагерь-семинар молодых библиотекарей </a:t>
            </a:r>
            <a:br>
              <a:rPr lang="ru-RU" sz="35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5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«Будущее в настоящем» (24-26.02.2012) </a:t>
            </a:r>
          </a:p>
        </p:txBody>
      </p:sp>
      <p:pic>
        <p:nvPicPr>
          <p:cNvPr id="181251" name="Picture 6" descr="24-26 февраля 2012 Лагерь-семинар молодых библиотекарей Будущее в настоящем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9975" y="1684285"/>
            <a:ext cx="8579763" cy="4763786"/>
          </a:xfrm>
          <a:noFill/>
        </p:spPr>
      </p:pic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8"/>
          <p:cNvSpPr>
            <a:spLocks noGrp="1" noChangeArrowheads="1"/>
          </p:cNvSpPr>
          <p:nvPr>
            <p:ph type="title" sz="quarter" idx="4294967295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009900"/>
                </a:solidFill>
                <a:latin typeface="Times New Roman" pitchFamily="18" charset="0"/>
              </a:rPr>
              <a:t>Киноклуб «Формат»</a:t>
            </a:r>
          </a:p>
        </p:txBody>
      </p:sp>
      <p:pic>
        <p:nvPicPr>
          <p:cNvPr id="173059" name="Picture 13" descr="Киноклуб Формат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19556" y="4063672"/>
            <a:ext cx="3589345" cy="2491338"/>
          </a:xfrm>
          <a:noFill/>
        </p:spPr>
      </p:pic>
      <p:pic>
        <p:nvPicPr>
          <p:cNvPr id="173060" name="Picture 15" descr="1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78173" y="4290916"/>
            <a:ext cx="4593207" cy="2203941"/>
          </a:xfrm>
          <a:noFill/>
        </p:spPr>
      </p:pic>
      <p:pic>
        <p:nvPicPr>
          <p:cNvPr id="173061" name="Picture 16" descr="0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78174" y="1335063"/>
            <a:ext cx="4409045" cy="2678480"/>
          </a:xfrm>
          <a:noFill/>
        </p:spPr>
      </p:pic>
      <p:pic>
        <p:nvPicPr>
          <p:cNvPr id="173062" name="Picture 8" descr="ФОРМАТ iA6qxTR7e1A"/>
          <p:cNvPicPr>
            <a:picLocks noChangeAspect="1" noChangeArrowheads="1"/>
          </p:cNvPicPr>
          <p:nvPr/>
        </p:nvPicPr>
        <p:blipFill>
          <a:blip r:embed="rId5" cstate="print">
            <a:lum bright="8000" contrast="8000"/>
          </a:blip>
          <a:srcRect/>
          <a:stretch>
            <a:fillRect/>
          </a:stretch>
        </p:blipFill>
        <p:spPr bwMode="auto">
          <a:xfrm>
            <a:off x="6100804" y="1335064"/>
            <a:ext cx="3459349" cy="2402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3" name="Picture 9" descr="ФОРМАТ a_ff732af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4458" y="3457129"/>
            <a:ext cx="2166607" cy="862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4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 Акции  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19985" y="1376934"/>
            <a:ext cx="4595013" cy="912224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«Добрая книга»</a:t>
            </a:r>
            <a:endParaRPr lang="ru-RU" dirty="0"/>
          </a:p>
        </p:txBody>
      </p:sp>
      <p:pic>
        <p:nvPicPr>
          <p:cNvPr id="184323" name="Picture 6" descr="3 августа 20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9336" y="2385045"/>
            <a:ext cx="4594225" cy="3240360"/>
          </a:xfrm>
          <a:noFill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82910" y="1448940"/>
            <a:ext cx="4596818" cy="840217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КнигоМания</a:t>
            </a:r>
            <a:r>
              <a:rPr lang="ru-RU" sz="2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2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01481" y="2289175"/>
            <a:ext cx="4159250" cy="4159250"/>
          </a:xfrm>
          <a:noFill/>
        </p:spPr>
      </p:pic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 sz="quarter" idx="4294967295"/>
          </p:nvPr>
        </p:nvSpPr>
        <p:spPr/>
        <p:txBody>
          <a:bodyPr>
            <a:normAutofit fontScale="90000"/>
          </a:bodyPr>
          <a:lstStyle/>
          <a:p>
            <a:r>
              <a:rPr lang="ru-RU" sz="2600" b="1" dirty="0" smtClean="0">
                <a:solidFill>
                  <a:srgbClr val="990000"/>
                </a:solidFill>
                <a:latin typeface="Times New Roman" pitchFamily="18" charset="0"/>
              </a:rPr>
              <a:t/>
            </a:r>
            <a:br>
              <a:rPr lang="ru-RU" sz="2600" b="1" dirty="0" smtClean="0">
                <a:solidFill>
                  <a:srgbClr val="990000"/>
                </a:solidFill>
                <a:latin typeface="Times New Roman" pitchFamily="18" charset="0"/>
              </a:rPr>
            </a:br>
            <a:r>
              <a:rPr lang="ru-RU" sz="2600" b="1" dirty="0" smtClean="0">
                <a:solidFill>
                  <a:srgbClr val="990000"/>
                </a:solidFill>
                <a:latin typeface="Times New Roman" pitchFamily="18" charset="0"/>
              </a:rPr>
              <a:t>Открыта комната для детей «Сказочный домик» (20 ноября 2012 г.) </a:t>
            </a:r>
            <a:br>
              <a:rPr lang="ru-RU" sz="2600" b="1" dirty="0" smtClean="0">
                <a:solidFill>
                  <a:srgbClr val="990000"/>
                </a:solidFill>
                <a:latin typeface="Times New Roman" pitchFamily="18" charset="0"/>
              </a:rPr>
            </a:br>
            <a:r>
              <a:rPr lang="ru-RU" sz="2200" b="1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ru-RU" sz="4400" dirty="0" smtClean="0">
                <a:solidFill>
                  <a:srgbClr val="990000"/>
                </a:solidFill>
              </a:rPr>
              <a:t> </a:t>
            </a:r>
          </a:p>
        </p:txBody>
      </p:sp>
      <p:pic>
        <p:nvPicPr>
          <p:cNvPr id="187395" name="Picture 9" descr="DSC009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27848" y="1376933"/>
            <a:ext cx="3485908" cy="2300853"/>
          </a:xfrm>
          <a:noFill/>
        </p:spPr>
      </p:pic>
      <p:sp>
        <p:nvSpPr>
          <p:cNvPr id="187396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526653" y="1639170"/>
            <a:ext cx="4593207" cy="476378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3100" b="1" dirty="0" smtClean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ru-RU" sz="3100" b="1" dirty="0" smtClean="0">
                <a:latin typeface="Times New Roman" pitchFamily="18" charset="0"/>
              </a:rPr>
              <a:t> </a:t>
            </a:r>
            <a:endParaRPr lang="ru-RU" sz="4000" dirty="0" smtClean="0"/>
          </a:p>
        </p:txBody>
      </p:sp>
      <p:pic>
        <p:nvPicPr>
          <p:cNvPr id="187397" name="Picture 16" descr="Фото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69272" y="1335063"/>
            <a:ext cx="3210504" cy="3482192"/>
          </a:xfrm>
          <a:noFill/>
        </p:spPr>
      </p:pic>
      <p:pic>
        <p:nvPicPr>
          <p:cNvPr id="187398" name="Picture 17" descr="Фото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087165" y="3988481"/>
            <a:ext cx="3400723" cy="2302524"/>
          </a:xfrm>
          <a:noFill/>
        </p:spPr>
      </p:pic>
      <p:pic>
        <p:nvPicPr>
          <p:cNvPr id="187399" name="Picture 20" descr="DSC0085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019557" y="3988481"/>
            <a:ext cx="3356763" cy="2302524"/>
          </a:xfrm>
          <a:noFill/>
        </p:spPr>
      </p:pic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68324" y="80790"/>
            <a:ext cx="7393547" cy="139630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V Форум молодых библиотекарей России - 2013  (29 сентября по 3 октября, г. Рязань), посвящен          </a:t>
            </a:r>
            <a:br>
              <a:rPr lang="ru-RU" sz="20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 20-летию программы «Молодые в библиотечном деле». </a:t>
            </a:r>
            <a:br>
              <a:rPr lang="ru-RU" sz="20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Девиз Форума - «Будущее в настоящем».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0707" name="Picture 10" descr="yWQEoKvdCGI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06864" y="1714361"/>
            <a:ext cx="3726564" cy="2300854"/>
          </a:xfrm>
          <a:noFill/>
        </p:spPr>
      </p:pic>
      <p:pic>
        <p:nvPicPr>
          <p:cNvPr id="200708" name="Picture 11" descr="mkQfBgEuf0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657151" y="728520"/>
            <a:ext cx="2386879" cy="3321784"/>
          </a:xfrm>
          <a:noFill/>
        </p:spPr>
      </p:pic>
      <p:pic>
        <p:nvPicPr>
          <p:cNvPr id="200709" name="Picture 14" descr="53UfPqotb1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841617" y="4140534"/>
            <a:ext cx="3246299" cy="2302524"/>
          </a:xfrm>
          <a:noFill/>
        </p:spPr>
      </p:pic>
      <p:pic>
        <p:nvPicPr>
          <p:cNvPr id="200710" name="Picture 15" descr="U4gkdnWMNQQ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217661" y="4140534"/>
            <a:ext cx="3728370" cy="2302524"/>
          </a:xfrm>
          <a:noFill/>
        </p:spPr>
      </p:pic>
      <p:pic>
        <p:nvPicPr>
          <p:cNvPr id="200711" name="Picture 16" descr="форум f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625" y="1714361"/>
            <a:ext cx="1386628" cy="186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Молодые библиотекари</a:t>
            </a:r>
            <a:endParaRPr lang="ru-RU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nmo-3\Desktop\2019 ИССЛЕДОВАТЕЛЬСКАЯ\В день студента молодежь посоревновалась в интеллектуальной битве_files\BxghToHMG7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392" y="1232917"/>
            <a:ext cx="8424000" cy="56138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«Дни правовой грамотности</a:t>
            </a:r>
            <a:r>
              <a:rPr lang="ru-RU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для студентов</a:t>
            </a:r>
            <a:endParaRPr lang="ru-RU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парат эпох 2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6994" y="1684338"/>
            <a:ext cx="7165724" cy="4764087"/>
          </a:xfr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Фестиваль настольных и нестандартных интеллектуальных игр «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Монополиум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BIGfvJshl5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11424" y="1592957"/>
            <a:ext cx="7992000" cy="5328000"/>
          </a:xfr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Монополиум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/>
          </a:p>
        </p:txBody>
      </p:sp>
      <p:pic>
        <p:nvPicPr>
          <p:cNvPr id="4" name="Содержимое 3" descr="eP8xT5WadD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26791" y="1684338"/>
            <a:ext cx="7146131" cy="476408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86" y="224805"/>
            <a:ext cx="9432398" cy="79208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 читальне Рязанской центральной губернской библиотеки</a:t>
            </a:r>
            <a:endParaRPr lang="ru-RU" sz="2800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00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55440" y="1160909"/>
            <a:ext cx="7848000" cy="5292245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Межрегиональный фестиваль молодежной поэзии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Муzа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ERh2J4067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26791" y="1684338"/>
            <a:ext cx="7146131" cy="476408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320" y="80789"/>
            <a:ext cx="9359742" cy="1347077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1928 г.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связи с 60-летием М. Горького Постановлением Президиума Рязанского городского Совета центральной библиотеке было присвоено имя знаменитого пролетарского писателя 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nmo-3\Desktop\ИСТОРИЯ\ФОТО ретро архив библиотеки 22.11.2017 _Самандина\2\0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1504" y="1592957"/>
            <a:ext cx="6696000" cy="46740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молодежь 1946 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83432" y="368821"/>
            <a:ext cx="7344000" cy="5904656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молодежь 1946 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99456" y="872877"/>
            <a:ext cx="7344000" cy="5672896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1934 (25 октября)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Областные курсы библиотечных работников г. Рязань</a:t>
            </a:r>
            <a:endParaRPr lang="ru-RU" sz="2800" dirty="0"/>
          </a:p>
        </p:txBody>
      </p:sp>
      <p:pic>
        <p:nvPicPr>
          <p:cNvPr id="24578" name="Picture 2" descr="C:\Users\nmo-3\Desktop\ИСТОРИЯ\ФОТО ретро архив библиотеки 22.11.2017 _Самандина\3 - копия\Копия 0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3432" y="1448941"/>
            <a:ext cx="7380000" cy="54659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86" y="122762"/>
            <a:ext cx="9359742" cy="7501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1936</a:t>
            </a:r>
            <a:r>
              <a:rPr lang="ru-RU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НССамандина\Рабочий стол\ИСТОРИЯ\альбом ист биб 1937\DSC00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9376" y="728861"/>
            <a:ext cx="8460000" cy="557719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6061" y="6273477"/>
            <a:ext cx="9827592" cy="470981"/>
          </a:xfrm>
          <a:prstGeom prst="rect">
            <a:avLst/>
          </a:prstGeom>
          <a:noFill/>
        </p:spPr>
        <p:txBody>
          <a:bodyPr wrap="square" lIns="100666" tIns="50333" rIns="100666" bIns="50333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читальне Рязанской губернской библиотеки. Всеобуч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1936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nmo-3\Desktop\ИСТОРИЯ\ФОТО ретро архив библиотеки 22.11.2017 _Самандина\1\00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1464" y="1232917"/>
            <a:ext cx="7344000" cy="56243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86" y="289070"/>
            <a:ext cx="9359742" cy="943848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1937</a:t>
            </a:r>
            <a:endParaRPr lang="ru-RU" sz="44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nmo-3\Desktop\ИСТОРИЯ\ФОТО ретро архив библиотеки 22.11.2017 _Самандина\2 - копия\00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9456" y="1376933"/>
            <a:ext cx="7344000" cy="488404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815480" y="6345485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Библиотечный молодежный актив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Наглядная агитация. Фотомонтаж </a:t>
            </a:r>
            <a:br>
              <a:rPr lang="ru-RU" sz="31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«Конституция победившего социализма»</a:t>
            </a:r>
            <a:endParaRPr lang="ru-RU" sz="31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nmo-3\Desktop\ИСТОРИЯ\ФОТО ретро архив библиотеки 22.11.2017 _Самандина\2 - копия\0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3512" y="1880989"/>
            <a:ext cx="6264696" cy="414654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19336" y="6129461"/>
            <a:ext cx="90730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Готовился библиотекарями совместно комсомольско-молодежным активом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mo-3\Desktop\2019 ИССЛЕДОВАТЕЛЬСКАЯ\100 ЛЕТ Рязанскому комсомолу\reg62m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41233" y="0"/>
            <a:ext cx="8370072" cy="6649988"/>
          </a:xfrm>
          <a:prstGeom prst="rect">
            <a:avLst/>
          </a:prstGeom>
          <a:noFill/>
        </p:spPr>
      </p:pic>
      <p:pic>
        <p:nvPicPr>
          <p:cNvPr id="7" name="Содержимое 6" descr="плакат ВЛКСМ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36063" y="2548097"/>
            <a:ext cx="4593207" cy="3224641"/>
          </a:xfrm>
        </p:spPr>
      </p:pic>
      <p:sp>
        <p:nvSpPr>
          <p:cNvPr id="9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0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1919 - 2019</a:t>
            </a:r>
            <a:endParaRPr lang="ru-RU" sz="10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6060" y="6261893"/>
            <a:ext cx="9909489" cy="1394311"/>
          </a:xfrm>
          <a:prstGeom prst="rect">
            <a:avLst/>
          </a:prstGeom>
          <a:noFill/>
        </p:spPr>
        <p:txBody>
          <a:bodyPr wrap="square" lIns="100666" tIns="50333" rIns="100666" bIns="50333" rtlCol="0">
            <a:spAutoFit/>
          </a:bodyPr>
          <a:lstStyle/>
          <a:p>
            <a:pPr algn="ctr"/>
            <a:endParaRPr lang="ru-RU" sz="4400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1937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nmo-3\Desktop\ИСТОРИЯ\ФОТО ретро архив библиотеки 22.11.2017 _Самандина\2 - копия\0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9456" y="1520949"/>
            <a:ext cx="6948000" cy="464807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07368" y="6345485"/>
            <a:ext cx="921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Комсомольско-молодежный библиотечный актив</a:t>
            </a:r>
            <a:endParaRPr lang="ru-RU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86" y="0"/>
            <a:ext cx="9359742" cy="1108053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Фотомонтаж</a:t>
            </a:r>
            <a:br>
              <a:rPr lang="ru-RU" sz="4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«К событиям в Испании»</a:t>
            </a:r>
            <a:endParaRPr lang="ru-RU" sz="40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0014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2000" contrast="17000"/>
          </a:blip>
          <a:stretch>
            <a:fillRect/>
          </a:stretch>
        </p:blipFill>
        <p:spPr>
          <a:xfrm>
            <a:off x="951384" y="1183845"/>
            <a:ext cx="8424936" cy="568375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19986" y="289070"/>
            <a:ext cx="9359742" cy="943848"/>
          </a:xfrm>
        </p:spPr>
        <p:txBody>
          <a:bodyPr/>
          <a:lstStyle/>
          <a:p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1937</a:t>
            </a:r>
          </a:p>
        </p:txBody>
      </p:sp>
      <p:pic>
        <p:nvPicPr>
          <p:cNvPr id="55299" name="Picture 9" descr="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99456" y="1376933"/>
            <a:ext cx="7314961" cy="4964296"/>
          </a:xfrm>
          <a:noFill/>
          <a:ln/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663352" y="6273477"/>
            <a:ext cx="8856984" cy="47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666" tIns="50333" rIns="100666" bIns="5033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Библиотекари рязанской областной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библиотеки им. Горького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86" y="122760"/>
            <a:ext cx="9359742" cy="1061085"/>
          </a:xfrm>
        </p:spPr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1937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молодежь 1946 0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14510" y="956470"/>
            <a:ext cx="7353920" cy="4763786"/>
          </a:xfrm>
        </p:spPr>
      </p:pic>
      <p:sp>
        <p:nvSpPr>
          <p:cNvPr id="4" name="TextBox 3"/>
          <p:cNvSpPr txBox="1"/>
          <p:nvPr/>
        </p:nvSpPr>
        <p:spPr>
          <a:xfrm>
            <a:off x="303312" y="5697413"/>
            <a:ext cx="9433048" cy="1071145"/>
          </a:xfrm>
          <a:prstGeom prst="rect">
            <a:avLst/>
          </a:prstGeom>
          <a:noFill/>
        </p:spPr>
        <p:txBody>
          <a:bodyPr wrap="square" lIns="100666" tIns="50333" rIns="100666" bIns="50333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Состав читателей по партийности (члены ВЛКСМ):  </a:t>
            </a:r>
          </a:p>
          <a:p>
            <a:pPr algn="ctr"/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в 1919 г. – </a:t>
            </a:r>
            <a:r>
              <a:rPr lang="ru-RU" sz="35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 чел.; в 1937 – </a:t>
            </a:r>
            <a:r>
              <a:rPr lang="ru-RU" sz="35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1 541</a:t>
            </a: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 чел. </a:t>
            </a:r>
            <a:endParaRPr lang="ru-RU" sz="35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Альбом Рязанская областная библиотека 1937 год  / Рязанская областная библиотека им. Горького. – Рязань, б/</a:t>
            </a:r>
            <a:r>
              <a:rPr lang="ru-RU" sz="31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1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[1937-1938 гг.?]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Библиотечная статистика отмечает, что в составе читателей было членов ВЛКСМ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1919 г. - 4 человека,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1937 г. уже 1 531 человека.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86" y="0"/>
            <a:ext cx="9359742" cy="80488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1938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НССамандина\Рабочий стол\ИСТОРИЯ\альбом ист биб 1937\DSC001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7408" y="880678"/>
            <a:ext cx="8208912" cy="56837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77440" y="6565060"/>
            <a:ext cx="9172419" cy="717202"/>
          </a:xfrm>
          <a:prstGeom prst="rect">
            <a:avLst/>
          </a:prstGeom>
          <a:noFill/>
        </p:spPr>
        <p:txBody>
          <a:bodyPr wrap="square" lIns="100666" tIns="50333" rIns="100666" bIns="50333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</a:rPr>
              <a:t>Проводит громкую читку </a:t>
            </a:r>
            <a:r>
              <a:rPr lang="ru-RU" dirty="0" smtClean="0">
                <a:latin typeface="Times New Roman" pitchFamily="18" charset="0"/>
              </a:rPr>
              <a:t> </a:t>
            </a:r>
            <a:endParaRPr lang="ru-RU" dirty="0" smtClean="0"/>
          </a:p>
          <a:p>
            <a:pPr algn="ctr"/>
            <a:r>
              <a:rPr lang="ru-RU" b="1" dirty="0" smtClean="0">
                <a:latin typeface="Times New Roman" pitchFamily="18" charset="0"/>
              </a:rPr>
              <a:t>Антонина Алексеевна Грацианская (стоит слева)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86" y="289069"/>
            <a:ext cx="9576414" cy="252802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Приказ № 19 по Рязанскому областному отделу народного образования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от 1 апреля 1938 г.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9986" y="2313037"/>
            <a:ext cx="9359742" cy="413503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Библиотека получила статус областной центральной библиотеки</a:t>
            </a:r>
          </a:p>
          <a:p>
            <a:endParaRPr lang="ru-RU" sz="4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1938 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nmo-3\Desktop\ИСТОРИЯ\ФОТО ретро архив библиотеки 22.11.2017 _Самандина\2 - копия\0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5440" y="1736973"/>
            <a:ext cx="7200000" cy="473812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75320" y="6417493"/>
            <a:ext cx="9306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Молодые читатели выбирают книги на кафедре абонемента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переплетной мастерской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nmo-3\Desktop\ИСТОРИЯ\ФОТО ретро архив библиотеки 22.11.2017 _Самандина\2\00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8348" y="2000599"/>
            <a:ext cx="5843016" cy="41315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1938</a:t>
            </a:r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Копия scan1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99456" y="1376933"/>
            <a:ext cx="7056784" cy="4763786"/>
          </a:xfrm>
        </p:spPr>
      </p:pic>
      <p:sp>
        <p:nvSpPr>
          <p:cNvPr id="5" name="TextBox 4"/>
          <p:cNvSpPr txBox="1"/>
          <p:nvPr/>
        </p:nvSpPr>
        <p:spPr>
          <a:xfrm>
            <a:off x="159296" y="5841430"/>
            <a:ext cx="100091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Сотрудники библиотеки. Справа сидит Н.С. Петрова-Феоктистова ,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стоит  А.А. Грацианская</a:t>
            </a:r>
          </a:p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9296" y="289069"/>
            <a:ext cx="10081120" cy="120306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Нагрудные значки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КИМ - Коммунистический интернационал молодежи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ВЛКСМ - Всесоюзный ленинский коммунистический союз молодежи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ВЛКСМ_Значк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9416" y="1504083"/>
            <a:ext cx="8424000" cy="571428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Молодежь в библиотеке</a:t>
            </a:r>
            <a:endParaRPr lang="ru-RU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nmo-3\Desktop\ИСТОРИЯ\ФОТО ретро архив библиотеки 22.11.2017 _Самандина\3\000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9456" y="1952997"/>
            <a:ext cx="7416000" cy="48206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86" y="289070"/>
            <a:ext cx="9359742" cy="583807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1941</a:t>
            </a:r>
            <a:endParaRPr lang="ru-RU" sz="44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2000" contrast="12000"/>
          </a:blip>
          <a:srcRect/>
          <a:stretch>
            <a:fillRect/>
          </a:stretch>
        </p:blipFill>
        <p:spPr>
          <a:xfrm>
            <a:off x="1383432" y="872877"/>
            <a:ext cx="7524000" cy="5647394"/>
          </a:xfrm>
          <a:noFill/>
        </p:spPr>
      </p:pic>
      <p:sp>
        <p:nvSpPr>
          <p:cNvPr id="5" name="TextBox 4"/>
          <p:cNvSpPr txBox="1"/>
          <p:nvPr/>
        </p:nvSpPr>
        <p:spPr>
          <a:xfrm>
            <a:off x="447327" y="6489501"/>
            <a:ext cx="9952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Сотрудники областной библиотеки.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Андрей Леонтьевич Степанов (и.о. директора в 1941 г. сидит 2 справа)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1942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nmo-3\Desktop\ИСТОРИЯ\ФОТО ретро архив библиотеки 22.11.2017 _Самандина\2\Копия 0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3990" y="2790031"/>
            <a:ext cx="3951732" cy="2552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1940-е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can1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95600" y="1664965"/>
            <a:ext cx="6696744" cy="4298936"/>
          </a:xfrm>
        </p:spPr>
      </p:pic>
      <p:sp>
        <p:nvSpPr>
          <p:cNvPr id="5" name="TextBox 4"/>
          <p:cNvSpPr txBox="1"/>
          <p:nvPr/>
        </p:nvSpPr>
        <p:spPr>
          <a:xfrm>
            <a:off x="2823592" y="6129461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Обслуживание читателей на абонементе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7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75320" y="1088902"/>
            <a:ext cx="2160636" cy="3168352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31304" y="4401269"/>
            <a:ext cx="23762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</a:rPr>
              <a:t>Петрова-Феоктистова Надежда Семеновна, </a:t>
            </a:r>
            <a:br>
              <a:rPr lang="ru-RU" sz="1600" dirty="0" smtClean="0">
                <a:latin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</a:rPr>
              <a:t>библиотекарь абонемента </a:t>
            </a:r>
            <a:br>
              <a:rPr lang="ru-RU" sz="1600" dirty="0" smtClean="0">
                <a:latin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</a:rPr>
              <a:t>(фото после октября 1942 г.)</a:t>
            </a:r>
            <a:endParaRPr lang="ru-RU" sz="1600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86" y="289070"/>
            <a:ext cx="9359742" cy="6558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1946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nmo-3\Desktop\ИСТОРИЯ\ФОТО ретро архив библиотеки 22.11.2017 _Самандина\1\0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9416" y="944885"/>
            <a:ext cx="7920000" cy="54827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9296" y="5985445"/>
            <a:ext cx="10236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Сотрудники областной библиотеки. 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центре директор Р.Б.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Мойжес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 справа вторая во 2-м ряду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Нагель-Арбатская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 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справа в верхнем ряду М.Т.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Голынец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участник Великой Отечественной войны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1946 г.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Организация работы библиотек с молодежью совместно с комсомольскими организациями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молодежь 1946 007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815480" y="1880989"/>
            <a:ext cx="6599238" cy="4764087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51384" y="296814"/>
            <a:ext cx="8839756" cy="1584175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Организация работы библиотек с молодежью совместно с комсомольскими организациями</a:t>
            </a:r>
            <a:br>
              <a:rPr lang="ru-RU" sz="32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ЦК ВЛКСМ постановил:</a:t>
            </a:r>
            <a:r>
              <a:rPr lang="ru-RU" sz="3200" dirty="0" smtClean="0">
                <a:solidFill>
                  <a:srgbClr val="990000"/>
                </a:solidFill>
              </a:rPr>
              <a:t/>
            </a:r>
            <a:br>
              <a:rPr lang="ru-RU" sz="3200" dirty="0" smtClean="0">
                <a:solidFill>
                  <a:srgbClr val="990000"/>
                </a:solidFill>
              </a:rPr>
            </a:br>
            <a:endParaRPr lang="ru-RU" sz="3200" dirty="0">
              <a:solidFill>
                <a:srgbClr val="99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75320" y="1808981"/>
            <a:ext cx="9721080" cy="5256584"/>
          </a:xfrm>
        </p:spPr>
        <p:txBody>
          <a:bodyPr>
            <a:noAutofit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Считать работу с книгой среди молодежи и оказание помощи библиотекам одной из важнейших и повседневных задач комсомольских организаций…  Оказывать всемерную помощь библиотекам в привлечении новых читателей, особенно из среды рабочей, сельской молодежи и подростков, не имеющих среднего образования.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Необходимо добиться, чтобы библиотеки вели работу по самообразованию, оказывали помощь молодежи в овладении знаниями и навыками самостоятельной работы с книгой.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Комсомольским организациям совместно с работниками библиотек создать при библиотеках литературные кружки для изучения творчества классиков русской, мировой литературы и современных писателей, проводить обсуждение книг.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Вести систематическую работу среди молодежи по воспитанию сознательного и бережного отношения к библиотечным книгам, как социалистической собственности.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Создать из числа комсомольцев бригады для сбора книг, задержанных читателями.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Придавать широкой гласности с опубликованием в печати факты небрежного  отношения к  книгам, сообщать о таких случаях по месту работы, привлекать к ответственности комсомольцев, повинных в хищении, порче книг, злостных нарушителей правил пользования библиотеками привлекать к судебной ответственности.</a:t>
            </a:r>
          </a:p>
          <a:p>
            <a:pPr marL="514350" indent="-514350" algn="just">
              <a:buFont typeface="+mj-lt"/>
              <a:buAutoNum type="arabicPeriod"/>
            </a:pP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1946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nmo-3\Desktop\ИСТОРИЯ\ФОТО ретро архив библиотеки 22.11.2017 _Самандина\1\0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574" y="2159857"/>
            <a:ext cx="9084564" cy="381304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35360" y="6273477"/>
            <a:ext cx="9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Детская читательская конференция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86" y="152797"/>
            <a:ext cx="9359742" cy="18002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1947</a:t>
            </a:r>
            <a:r>
              <a:rPr lang="ru-RU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обл совещание биб работников 1947 г. -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5320" y="1520949"/>
            <a:ext cx="9612000" cy="2928080"/>
          </a:xfrm>
        </p:spPr>
      </p:pic>
      <p:sp>
        <p:nvSpPr>
          <p:cNvPr id="5" name="TextBox 4"/>
          <p:cNvSpPr txBox="1"/>
          <p:nvPr/>
        </p:nvSpPr>
        <p:spPr>
          <a:xfrm>
            <a:off x="1455440" y="4545285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Совещание библиотечных работников</a:t>
            </a:r>
            <a:endParaRPr lang="ru-RU" sz="32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Кафедра обслуживания читателей</a:t>
            </a:r>
            <a:endParaRPr lang="ru-RU" sz="4400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0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75520" y="1684285"/>
            <a:ext cx="6192688" cy="4763786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86" y="289070"/>
            <a:ext cx="9359742" cy="87184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Рязанская центральная / губернская / районная /областная библиотека имени Горького</a:t>
            </a:r>
            <a:endParaRPr lang="ru-RU" sz="36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nmo-3\Desktop\ИСТОРИЯ\ФОТО ретро архив библиотеки 22.11.2017 _Самандина\2 - копия\0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9416" y="1304925"/>
            <a:ext cx="7704000" cy="518272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9296" y="6561509"/>
            <a:ext cx="10009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Библиотека размещалась в этом здании с октября 1922 г. до конца 1950-х годов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Всеобуч</a:t>
            </a:r>
            <a:r>
              <a:rPr lang="ru-RU" b="1" dirty="0" smtClean="0">
                <a:solidFill>
                  <a:srgbClr val="990000"/>
                </a:solidFill>
              </a:rPr>
              <a:t> </a:t>
            </a:r>
            <a:endParaRPr lang="ru-RU" b="1" dirty="0">
              <a:solidFill>
                <a:srgbClr val="990000"/>
              </a:solidFill>
            </a:endParaRPr>
          </a:p>
        </p:txBody>
      </p:sp>
      <p:pic>
        <p:nvPicPr>
          <p:cNvPr id="4098" name="Picture 2" descr="D:\НССамандина\Рабочий стол\ИСТОРИЯ\1938 АЛЬБОМ 16.12.2015\3\00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9496" y="1684285"/>
            <a:ext cx="6480720" cy="47637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Громкие читки на рабочих местах</a:t>
            </a:r>
            <a:endParaRPr lang="ru-RU" sz="36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0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8620" y="1807632"/>
            <a:ext cx="7002473" cy="4517091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1948  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\\serv_k2\incom\ДОЛОТИНА\музей\50-90\DSC094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1937" y="1684338"/>
            <a:ext cx="6975838" cy="476408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391544" y="6561509"/>
            <a:ext cx="5290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Любовь Гладкова (слева) </a:t>
            </a:r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86" y="152798"/>
            <a:ext cx="9359742" cy="864096"/>
          </a:xfrm>
        </p:spPr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1950-е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can0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99456" y="944885"/>
            <a:ext cx="7308000" cy="4981572"/>
          </a:xfrm>
        </p:spPr>
      </p:pic>
      <p:sp>
        <p:nvSpPr>
          <p:cNvPr id="5" name="TextBox 4"/>
          <p:cNvSpPr txBox="1"/>
          <p:nvPr/>
        </p:nvSpPr>
        <p:spPr>
          <a:xfrm>
            <a:off x="303312" y="5625405"/>
            <a:ext cx="9649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Коллектив сотрудников библиотеки им. Горького.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Директор В.Н.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Абраков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сидит третий в первом ряду (в очках), во втором ряду вторая слева Т.С. Тихомирова, в центре Л.Н. Гладкова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89" y="289069"/>
            <a:ext cx="10312424" cy="120306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Пропаганда книги и библиотеки среди молодежи</a:t>
            </a:r>
            <a:endParaRPr lang="ru-RU" sz="32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молодежь 1946 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2267" y="1684338"/>
            <a:ext cx="7515179" cy="4764087"/>
          </a:xfrm>
        </p:spPr>
      </p:pic>
      <p:sp>
        <p:nvSpPr>
          <p:cNvPr id="4" name="TextBox 3"/>
          <p:cNvSpPr txBox="1"/>
          <p:nvPr/>
        </p:nvSpPr>
        <p:spPr>
          <a:xfrm>
            <a:off x="951384" y="6633517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Библиотекарь А.Я.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Троянова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выдаче книг молодым читателям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86" y="289070"/>
            <a:ext cx="9359742" cy="943848"/>
          </a:xfrm>
        </p:spPr>
        <p:txBody>
          <a:bodyPr/>
          <a:lstStyle/>
          <a:p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Руководство чтением молодежи</a:t>
            </a:r>
            <a:endParaRPr lang="ru-RU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молодежь 1946 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47528" y="1232917"/>
            <a:ext cx="5882845" cy="5580000"/>
          </a:xfrm>
        </p:spPr>
      </p:pic>
      <p:sp>
        <p:nvSpPr>
          <p:cNvPr id="5" name="TextBox 4"/>
          <p:cNvSpPr txBox="1"/>
          <p:nvPr/>
        </p:nvSpPr>
        <p:spPr>
          <a:xfrm>
            <a:off x="807368" y="6633517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Библиотекарь А.В. Афиногенова беседует с молодыми читателями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Фотомонтаж «1946-1950 гг. Великий сталинский пятилетний план»</a:t>
            </a:r>
            <a:endParaRPr lang="ru-RU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молодежь 1946 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8630" y="1684285"/>
            <a:ext cx="6862453" cy="4763786"/>
          </a:xfrm>
        </p:spPr>
      </p:pic>
      <p:sp>
        <p:nvSpPr>
          <p:cNvPr id="5" name="TextBox 4"/>
          <p:cNvSpPr txBox="1"/>
          <p:nvPr/>
        </p:nvSpPr>
        <p:spPr>
          <a:xfrm>
            <a:off x="1239416" y="6633517"/>
            <a:ext cx="782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выставок и ящиков с рекомендуемой литературой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Читательская конференция в </a:t>
            </a:r>
            <a:br>
              <a:rPr lang="ru-RU" sz="40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областной библиотеке</a:t>
            </a:r>
            <a:endParaRPr lang="ru-RU" sz="4000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nmo-3\Desktop\ИСТОРИЯ\ФОТО ретро архив библиотеки 22.11.2017 _Самандина\3 - копия\000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1504" y="2065087"/>
            <a:ext cx="6336704" cy="40021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Книжная выставка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«Готовьтесь к экзаменам!»</a:t>
            </a:r>
            <a:endParaRPr lang="ru-RU" sz="40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1463" y="1684285"/>
            <a:ext cx="6840761" cy="47637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Обзор выставки</a:t>
            </a:r>
            <a:endParaRPr lang="ru-RU" dirty="0"/>
          </a:p>
        </p:txBody>
      </p:sp>
      <p:pic>
        <p:nvPicPr>
          <p:cNvPr id="21506" name="Picture 2" descr="C:\Users\nmo-3\Desktop\ИСТОРИЯ\ФОТО ретро архив библиотеки 22.11.2017 _Самандина\3 - копия\000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7408" y="1736973"/>
            <a:ext cx="7668000" cy="52974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86" y="198553"/>
            <a:ext cx="9359742" cy="129357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1924 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Рязанский губернский съезд библиотечных работников</a:t>
            </a:r>
            <a:endParaRPr lang="ru-RU" dirty="0"/>
          </a:p>
        </p:txBody>
      </p:sp>
      <p:pic>
        <p:nvPicPr>
          <p:cNvPr id="4" name="Содержимое 3" descr="19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96407" y="1487013"/>
            <a:ext cx="6915818" cy="4763786"/>
          </a:xfrm>
        </p:spPr>
      </p:pic>
      <p:sp>
        <p:nvSpPr>
          <p:cNvPr id="6" name="TextBox 5"/>
          <p:cNvSpPr txBox="1"/>
          <p:nvPr/>
        </p:nvSpPr>
        <p:spPr>
          <a:xfrm>
            <a:off x="204165" y="6186101"/>
            <a:ext cx="9909489" cy="794146"/>
          </a:xfrm>
          <a:prstGeom prst="rect">
            <a:avLst/>
          </a:prstGeom>
          <a:noFill/>
        </p:spPr>
        <p:txBody>
          <a:bodyPr wrap="square" lIns="100666" tIns="50333" rIns="100666" bIns="50333" rtlCol="0">
            <a:spAutoFit/>
          </a:bodyPr>
          <a:lstStyle/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На фото в первом ряду сидит третий слева С.М.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Титов-Заокский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 третьем ряду стоит первый справа Н.И. Мордовченко (в круглых очках) – сотрудники Рязанской центральной губернской библиотеки (в последствии Рязанской  областной библиотеки им. Горького)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Кафедра обслуживания студентов</a:t>
            </a:r>
            <a:endParaRPr lang="ru-RU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\\serv_k2\incom\ДОЛОТИНА\музей\50-90\DSC094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2446" y="1684338"/>
            <a:ext cx="6854821" cy="4764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Информация на рабочих местах </a:t>
            </a:r>
            <a:br>
              <a:rPr lang="ru-RU" sz="36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Библиотекари выезжали в колхозы и совхозы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  обзорами литературы, политинформациями, приносили свежую прессу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\\serv_k2\incom\ДОЛОТИНА\музей\50-90\DSC094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2434" y="1684338"/>
            <a:ext cx="5914845" cy="4764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352" y="0"/>
            <a:ext cx="9359742" cy="1203061"/>
          </a:xfrm>
        </p:spPr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Выставка «Что читать»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nmo-3\Desktop\ИСТОРИЯ\ФОТО ретро архив библиотеки 22.11.2017 _Самандина\3 - копия\000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7608" y="1160909"/>
            <a:ext cx="4176000" cy="56740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296" y="289069"/>
            <a:ext cx="9720432" cy="1203061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1954 (июнь)</a:t>
            </a:r>
            <a:br>
              <a:rPr lang="ru-RU" sz="4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Учащиеся библиотечных курсов г. Рязань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НССамандина\МУЗЕЙ\1954 БИБ КУРСЫ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9224" y="1719421"/>
            <a:ext cx="5541264" cy="4693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1957 (май)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\\serv_k2\incom\ДОЛОТИНА\музей\фото\ScanImage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7488" y="1664965"/>
            <a:ext cx="6735579" cy="4500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51384" y="5985445"/>
            <a:ext cx="813690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Библиотекари в командировке в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с. Листвянка Рязанской области</a:t>
            </a:r>
            <a:endParaRPr lang="ru-RU" sz="24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Конец 1950-х годов</a:t>
            </a:r>
            <a:endParaRPr lang="ru-RU" sz="40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\\serv_k2\incom\ДОЛОТИНА\музей\50-90\DSC094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7488" y="1232917"/>
            <a:ext cx="6575512" cy="476408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83432" y="5985445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читальном зале Рязанской областной библиотеки им. Горького </a:t>
            </a:r>
            <a:endParaRPr lang="ru-RU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 отделе обработки литературы</a:t>
            </a:r>
            <a:endParaRPr lang="ru-RU" sz="40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nmo-3\Desktop\ИСТОРИЯ\ФОТО ретро архив библиотеки 22.11.2017 _Самандина\3 - копия\000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8734" y="1684338"/>
            <a:ext cx="6342245" cy="4764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86" y="289070"/>
            <a:ext cx="9359742" cy="51179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1960-е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\\serv_k2\incom\ДОЛОТИНА\музей\фото\ScanImage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392" y="944885"/>
            <a:ext cx="8244000" cy="493174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47328" y="5769421"/>
            <a:ext cx="9073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Сотрудники областной библиотеки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справа налево: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Суслова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Людмила Александровна,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Федотова Надежда Николаевна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Шалина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Лилия Иосифовна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Гончаренко Елизавета Яковлевна,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Гончарова Екатерина Федоровна,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Аленушкина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Раиса Петровна.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Новое здание библиотеки </a:t>
            </a:r>
            <a:b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построено  в 1964 г.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can0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1464" y="1592957"/>
            <a:ext cx="6696000" cy="5372537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1964 г. (ноябрь)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can0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7448" y="1376933"/>
            <a:ext cx="6912000" cy="4970352"/>
          </a:xfrm>
        </p:spPr>
      </p:pic>
      <p:sp>
        <p:nvSpPr>
          <p:cNvPr id="5" name="TextBox 4"/>
          <p:cNvSpPr txBox="1"/>
          <p:nvPr/>
        </p:nvSpPr>
        <p:spPr>
          <a:xfrm>
            <a:off x="1527448" y="6345485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Первое собрание коллектива в новом знании библиотеки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РЕЗОЛЮЦИЯ</a:t>
            </a:r>
            <a:br>
              <a:rPr lang="ru-RU" sz="2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вынесена первым рязанским губернским библиотечным съездом (28-29 октября 1920 г.)</a:t>
            </a:r>
            <a:br>
              <a:rPr lang="ru-RU" sz="2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6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DSC000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43473" y="1664965"/>
            <a:ext cx="3024336" cy="4763786"/>
          </a:xfrm>
        </p:spPr>
      </p:pic>
      <p:pic>
        <p:nvPicPr>
          <p:cNvPr id="6" name="Содержимое 5" descr="DSC000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667181" y="1684285"/>
            <a:ext cx="3133075" cy="4763786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304" y="5769421"/>
            <a:ext cx="9937104" cy="7200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Экслибрис Рязанской областной библиотеки им. Горького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nmo-3\Desktop\ИСТОРИЯ\док история\DSC090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9496" y="512837"/>
            <a:ext cx="6480720" cy="51342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1965 г.  На  майской демонстрации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НССамандина\МУЗЕЙ\Хрусталева\DSC097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1123" y="1684338"/>
            <a:ext cx="6597467" cy="47640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03512" y="6777533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центре библиотекарь З.В. Хрусталева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1965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НССамандина\МУЗЕЙ\Хрусталева\DSC097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1664" y="1448941"/>
            <a:ext cx="3484799" cy="476408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39616" y="6417493"/>
            <a:ext cx="4653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Молодые библиотекари на острове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86" y="289070"/>
            <a:ext cx="9359742" cy="94384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1967 </a:t>
            </a:r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nmo-3\Desktop\ИСТОРИЯ\фото\ScanImage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400" y="1232917"/>
            <a:ext cx="8241792" cy="473049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95400" y="5985445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Митинг, посвященный  открытию стелы М. Горькому</a:t>
            </a:r>
            <a:endParaRPr lang="ru-RU" sz="24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1967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nmo-3\Desktop\ИСТОРИЯ\ФОТО ретро архив библиотеки 22.11.2017 _Самандина\1\00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7488" y="1232917"/>
            <a:ext cx="6984000" cy="513321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19536" y="6273477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Библиобус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НССамандина\МУЗЕЙ\библиотека 1964-2011\001pg2a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7568" y="872877"/>
            <a:ext cx="5271466" cy="47640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3312" y="5985445"/>
            <a:ext cx="9649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Рязань: фотоальбом. – М.: Московский рабочий, </a:t>
            </a: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1968.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(фото Е.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Кассина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М.Редкина) / Электронный ресурс: http://pardon62.livejournal.com/283365.html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75320" y="224805"/>
            <a:ext cx="9649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На третьем этаже Рязанской областной библиотеки</a:t>
            </a:r>
            <a:endParaRPr lang="ru-RU" sz="28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1969 </a:t>
            </a:r>
            <a:endParaRPr lang="ru-RU" sz="44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nmo-3\Desktop\ИСТОРИЯ\фото\1969,демонстрация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1464" y="1448941"/>
            <a:ext cx="7003939" cy="460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31304" y="5985445"/>
            <a:ext cx="10009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Молодые библиотекари на демонстрации.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Стоят слева направо: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Урубкова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Е.Ф., Снегирева Н. О., Анастасова М.Э., Суслова Л.А., Попова Л.Н., Блохина А.И., Горбатова Л.В., Гладкова Л.Н.,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Петушкова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Л.Н.,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Гомозова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Е.А., Анфимова Л.В.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Сидит справа: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Суровова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В.В.</a:t>
            </a:r>
            <a:endParaRPr lang="ru-RU" sz="16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1971 г. Комсомольский</a:t>
            </a:r>
            <a:b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ленинский зачет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nmo-3\Desktop\2019 ИССЛЕДОВАТЕЛЬСКАЯ\100 ЛЕТ Рязанскому комсомолу\альбом 1946 работа с молодежью\молодежь 1946 0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349" y="1684338"/>
            <a:ext cx="5383015" cy="4764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12000"/>
          </a:blip>
          <a:srcRect/>
          <a:stretch>
            <a:fillRect/>
          </a:stretch>
        </p:blipFill>
        <p:spPr>
          <a:xfrm>
            <a:off x="663352" y="1160909"/>
            <a:ext cx="8928000" cy="5230672"/>
          </a:xfrm>
          <a:noFill/>
        </p:spPr>
      </p:pic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324991" y="240612"/>
            <a:ext cx="96847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r>
              <a:rPr lang="ru-RU" sz="3200" b="1" dirty="0">
                <a:solidFill>
                  <a:srgbClr val="800000"/>
                </a:solidFill>
                <a:latin typeface="Times New Roman" pitchFamily="18" charset="0"/>
              </a:rPr>
              <a:t>Кафедры выдачи литературы читального зала </a:t>
            </a:r>
          </a:p>
        </p:txBody>
      </p:sp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447328" y="6561509"/>
            <a:ext cx="943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lang="ru-RU" sz="2400" dirty="0" smtClean="0">
                <a:latin typeface="Times New Roman" pitchFamily="18" charset="0"/>
              </a:rPr>
              <a:t>Слева на </a:t>
            </a:r>
            <a:r>
              <a:rPr lang="ru-RU" sz="2400" dirty="0">
                <a:latin typeface="Times New Roman" pitchFamily="18" charset="0"/>
              </a:rPr>
              <a:t>обслуживании молодой библиотекарь Р.П. </a:t>
            </a:r>
            <a:r>
              <a:rPr lang="ru-RU" sz="2400" dirty="0" err="1">
                <a:latin typeface="Times New Roman" pitchFamily="18" charset="0"/>
              </a:rPr>
              <a:t>Аленушкина</a:t>
            </a:r>
            <a:r>
              <a:rPr lang="ru-RU" dirty="0"/>
              <a:t>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9069"/>
            <a:ext cx="10240416" cy="120306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Библиотекари в поездке по </a:t>
            </a:r>
            <a:br>
              <a:rPr lang="ru-RU" sz="3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Рязанской области</a:t>
            </a:r>
            <a:endParaRPr lang="ru-RU" sz="32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НССамандина\МУЗЕЙ\Хрусталева\DSC097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1037" y="1684338"/>
            <a:ext cx="6617639" cy="4764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РЕЗОЛЮЦИЯ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Вынесена первым рязанским губернским библиотечным съездом, состоявшимся 28-29 октября 1920 г.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108053"/>
            <a:ext cx="5113192" cy="5987549"/>
          </a:xfrm>
        </p:spPr>
        <p:txBody>
          <a:bodyPr>
            <a:noAutofit/>
          </a:bodyPr>
          <a:lstStyle/>
          <a:p>
            <a:r>
              <a:rPr lang="ru-RU" sz="1000" b="1" dirty="0" smtClean="0"/>
              <a:t> </a:t>
            </a:r>
            <a:r>
              <a:rPr lang="ru-RU" sz="1000" dirty="0" smtClean="0"/>
              <a:t>Заслушав доклады с мест и доклады заведующего губернская Библиотечной секцией тов. Лебедева В.З., а так же послушав вызванный ими оживленный обмен мнений 1-й Губернский Библиотечный съезд констатирует:</a:t>
            </a:r>
          </a:p>
          <a:p>
            <a:pPr lvl="0"/>
            <a:r>
              <a:rPr lang="ru-RU" sz="1000" dirty="0" smtClean="0"/>
              <a:t>что библиотечная работа, несмотря на оживленный характер </a:t>
            </a:r>
            <a:r>
              <a:rPr lang="ru-RU" sz="1000" dirty="0" err="1" smtClean="0"/>
              <a:t>ея</a:t>
            </a:r>
            <a:r>
              <a:rPr lang="ru-RU" sz="1000" dirty="0" smtClean="0"/>
              <a:t> в некоторых уездах шла, в общем, не организованно, в разброд и толчками.</a:t>
            </a:r>
          </a:p>
          <a:p>
            <a:pPr lvl="0"/>
            <a:r>
              <a:rPr lang="ru-RU" sz="1000" dirty="0" smtClean="0"/>
              <a:t>Что  Губернский Центр до самого последнего времени не имея у себя хорошо организованной Библиотечной секции не обнял организационно библиотечную работу в </a:t>
            </a:r>
            <a:r>
              <a:rPr lang="ru-RU" sz="1000" dirty="0" err="1" smtClean="0"/>
              <a:t>общегубернском</a:t>
            </a:r>
            <a:r>
              <a:rPr lang="ru-RU" sz="1000" dirty="0" smtClean="0"/>
              <a:t> масштабе, не установил таким образом связь с уездами и не питая последние опытными библиотечными работниками.</a:t>
            </a:r>
          </a:p>
          <a:p>
            <a:pPr lvl="0"/>
            <a:r>
              <a:rPr lang="ru-RU" sz="1000" dirty="0" smtClean="0"/>
              <a:t>Что руководящие и хозяйственные органы Советской власти и губернии не всегда и не везде шли навстречу библиотечному строительству, не представляя помещений, не давая отапливаемых и осветительных средств, которые они могли бы дать, несмотря на общехозяйственную разруху.</a:t>
            </a:r>
          </a:p>
          <a:p>
            <a:r>
              <a:rPr lang="ru-RU" sz="1000" dirty="0" smtClean="0"/>
              <a:t>Ввиду всего этого Съезд постановил:</a:t>
            </a:r>
          </a:p>
          <a:p>
            <a:r>
              <a:rPr lang="ru-RU" sz="1000" dirty="0" smtClean="0"/>
              <a:t>а) Усилить административный библиотечный аппарат, библиотечные кадры в губерниях и уездах (в которых ощущается в этом необходимость) приглашением иных инструкторов, за неимением их, тех советских и партийных работников, которые могут быстро освоить библиотечную работу и имеют к ней склонность.</a:t>
            </a:r>
          </a:p>
          <a:p>
            <a:r>
              <a:rPr lang="ru-RU" sz="1000" dirty="0" smtClean="0"/>
              <a:t>б) Распоряжение высшего органа в Губернии –  </a:t>
            </a:r>
            <a:r>
              <a:rPr lang="ru-RU" sz="1000" dirty="0" err="1" smtClean="0"/>
              <a:t>Губкома</a:t>
            </a:r>
            <a:r>
              <a:rPr lang="ru-RU" sz="1000" dirty="0" smtClean="0"/>
              <a:t> по уездам и волостям исполкомам дабы библиотекам оказывалось всемерное содействие в их работе и развитии, как-то: представлять удобные помещения, необходимая обстановка, отопительные и осветительные средства, переплетные материалы и пр. Учреждение, которое обеспечивает населению после ликвидации безграмотности, могут улучшить умственное и нравственное сознание, она дает ему ту силу, которая обеспечивает планомерное хозяйственное строительство.</a:t>
            </a:r>
          </a:p>
          <a:p>
            <a:r>
              <a:rPr lang="ru-RU" sz="1000" dirty="0" smtClean="0"/>
              <a:t>в) В кратчайший спрос выяснить вопрос о возможности губернский   представителей на библиотечные курсы в Москве в Университет. При положительном ответе послать таковых.</a:t>
            </a:r>
          </a:p>
          <a:p>
            <a:r>
              <a:rPr lang="ru-RU" sz="1000" dirty="0" smtClean="0"/>
              <a:t>г) Организовать в Рязани краткосрочные курсы инструкторов библиотечного дела, предоставив каждому уезду 2-3 мест. Причем по прослушивании этих курсов, инструктора должны организовать на местах уездные (или волостные) курсы для местных работников.</a:t>
            </a:r>
          </a:p>
          <a:p>
            <a:r>
              <a:rPr lang="ru-RU" sz="1000" dirty="0" err="1" smtClean="0"/>
              <a:t>д</a:t>
            </a:r>
            <a:r>
              <a:rPr lang="ru-RU" sz="1000" dirty="0" smtClean="0"/>
              <a:t>) Издать краткую брошюру, содержащую сведения, необходимые для библиотекаря сельской библиотеки.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83832" y="1108054"/>
            <a:ext cx="5415881" cy="6110309"/>
          </a:xfrm>
        </p:spPr>
        <p:txBody>
          <a:bodyPr>
            <a:noAutofit/>
          </a:bodyPr>
          <a:lstStyle/>
          <a:p>
            <a:r>
              <a:rPr lang="ru-RU" sz="1100" dirty="0" smtClean="0"/>
              <a:t>е) Для привлечения новых сил на библиотечный фронт принять срочные меры к </a:t>
            </a:r>
            <a:r>
              <a:rPr lang="ru-RU" sz="1100" dirty="0" err="1" smtClean="0"/>
              <a:t>приравнению</a:t>
            </a:r>
            <a:r>
              <a:rPr lang="ru-RU" sz="1100" dirty="0" smtClean="0"/>
              <a:t> всех библиотечных работников в снабжении к школьным работникам, необходимо, так же наладить и аккуратную выдачу библиотекарям жалования, по ставкам, выработанным Союзом Работников Просвещения и социалистической культуры.</a:t>
            </a:r>
          </a:p>
          <a:p>
            <a:r>
              <a:rPr lang="ru-RU" sz="1100" dirty="0" smtClean="0"/>
              <a:t>ж) Обязать все уезды в срочном порядке представить все сведения о библиотеках – с одной стороны, а губернии необходимо скорейшим образом наладить аппарат книжного распределения – с другой.</a:t>
            </a:r>
          </a:p>
          <a:p>
            <a:r>
              <a:rPr lang="ru-RU" sz="1100" dirty="0" smtClean="0"/>
              <a:t>3) Необходимо массовое изготовление бланков отчетов, дневников, карточек и др. нужных для библиотечной работы принадлежностей.</a:t>
            </a:r>
          </a:p>
          <a:p>
            <a:r>
              <a:rPr lang="ru-RU" sz="1100" dirty="0" smtClean="0"/>
              <a:t>и) Принимать репрессивные меры к виновным за </a:t>
            </a:r>
            <a:r>
              <a:rPr lang="ru-RU" sz="1100" dirty="0" err="1" smtClean="0"/>
              <a:t>недоставление</a:t>
            </a:r>
            <a:r>
              <a:rPr lang="ru-RU" sz="1100" dirty="0" smtClean="0"/>
              <a:t> отчетностей как из библиотек в уезды, так из уездов в губернию, т.к. без этого работа не пойдет.</a:t>
            </a:r>
          </a:p>
          <a:p>
            <a:r>
              <a:rPr lang="ru-RU" sz="1100" dirty="0" smtClean="0"/>
              <a:t>к) Необходимо наладить живую связь с уездами через разъездных инструкторов.</a:t>
            </a:r>
          </a:p>
          <a:p>
            <a:r>
              <a:rPr lang="ru-RU" sz="1100" dirty="0" smtClean="0"/>
              <a:t>л) Для углубления библиотечной работы (идейной) уезды и библиотеки необходимо снабдить рекомендательными списками книг, плакатами и прочими агитационным материалом.</a:t>
            </a:r>
          </a:p>
          <a:p>
            <a:r>
              <a:rPr lang="ru-RU" sz="1100" dirty="0" smtClean="0"/>
              <a:t>м) Завязать с лучшими библиотечными центрами Республики: Москвой, Харьковом и др. посылая туда работников для знакомства с делом.</a:t>
            </a:r>
          </a:p>
          <a:p>
            <a:r>
              <a:rPr lang="ru-RU" sz="1100" dirty="0" err="1" smtClean="0"/>
              <a:t>н</a:t>
            </a:r>
            <a:r>
              <a:rPr lang="ru-RU" sz="1100" dirty="0" smtClean="0"/>
              <a:t>) Желательно при губернском отделе иметь:</a:t>
            </a:r>
          </a:p>
          <a:p>
            <a:r>
              <a:rPr lang="ru-RU" sz="1100" dirty="0" smtClean="0"/>
              <a:t>1) Образцовую библиотеку, дабы во всякое время уезды могли командировать работников для знакомства с библиотечной техникой. </a:t>
            </a:r>
          </a:p>
          <a:p>
            <a:r>
              <a:rPr lang="ru-RU" sz="1100" dirty="0" smtClean="0"/>
              <a:t>2) «Музей книги» представляющий историю книги, </a:t>
            </a:r>
            <a:r>
              <a:rPr lang="ru-RU" sz="1100" dirty="0" err="1" smtClean="0"/>
              <a:t>ея</a:t>
            </a:r>
            <a:r>
              <a:rPr lang="ru-RU" sz="1100" dirty="0" smtClean="0"/>
              <a:t> виды в разные времена развития человечества и их значение. Это послужит пропагандой к более внимательному и осторожному обращению к  книге и </a:t>
            </a:r>
            <a:r>
              <a:rPr lang="ru-RU" sz="1100" dirty="0" err="1" smtClean="0"/>
              <a:t>ея</a:t>
            </a:r>
            <a:r>
              <a:rPr lang="ru-RU" sz="1100" dirty="0" smtClean="0"/>
              <a:t> любви.</a:t>
            </a:r>
          </a:p>
          <a:p>
            <a:r>
              <a:rPr lang="ru-RU" sz="1100" dirty="0" smtClean="0"/>
              <a:t>о) Необходим более или менее частый созыв библиотечных съездов, которые будут подводить итоги проведенной работы и будут отвечать за работу на местах не давая ей застаиваться.</a:t>
            </a:r>
          </a:p>
          <a:p>
            <a:pPr>
              <a:buNone/>
            </a:pPr>
            <a:r>
              <a:rPr lang="ru-RU" sz="1100" dirty="0" smtClean="0"/>
              <a:t> Председатель съезда Лебедев.  Секретарь А. Демина</a:t>
            </a:r>
          </a:p>
          <a:p>
            <a:pPr>
              <a:buNone/>
            </a:pPr>
            <a:r>
              <a:rPr lang="ru-RU" sz="1100" dirty="0" smtClean="0"/>
              <a:t> 29 октября 1920 </a:t>
            </a:r>
          </a:p>
          <a:p>
            <a:pPr>
              <a:buNone/>
            </a:pPr>
            <a:r>
              <a:rPr lang="ru-RU" sz="1100" dirty="0" smtClean="0"/>
              <a:t>С подлинным верно.  Зав. библиотечной секцией Подпись.</a:t>
            </a:r>
          </a:p>
          <a:p>
            <a:pPr>
              <a:buNone/>
            </a:pPr>
            <a:r>
              <a:rPr lang="ru-RU" sz="1100" dirty="0" smtClean="0"/>
              <a:t> Источник: ГАРО Ф. Р-4. О.1.Д.233. С.39А.</a:t>
            </a:r>
          </a:p>
          <a:p>
            <a:endParaRPr lang="ru-RU" sz="1100" dirty="0" smtClean="0"/>
          </a:p>
          <a:p>
            <a:endParaRPr lang="ru-RU" sz="11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304" y="289069"/>
            <a:ext cx="9937104" cy="1203061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Библиотекари на экскурсии по реке Оке</a:t>
            </a:r>
            <a:endParaRPr lang="ru-RU" sz="40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НССамандина\МУЗЕЙ\Хрусталева\DSC097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0975" y="1684338"/>
            <a:ext cx="6437763" cy="4764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1970-е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НССамандина\МУЗЕЙ\Хрусталева\DSC097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5271" y="1684338"/>
            <a:ext cx="6709171" cy="47640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61509"/>
            <a:ext cx="1009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Молодой библиотекарь З. Хрусталева рассказывает о поездке в Прагу (Чехословакия)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1971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nmo-3\Desktop\2019 ИССЛЕДОВАТЕЛЬСКАЯ\100 ЛЕТ Рязанскому комсомолу\альбом 1946 работа с молодежью\молодежь 1946 0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7369" y="1684338"/>
            <a:ext cx="8644974" cy="4764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17 апреля 1971 г.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000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9135" y="1684338"/>
            <a:ext cx="7421442" cy="4764087"/>
          </a:xfrm>
        </p:spPr>
      </p:pic>
      <p:sp>
        <p:nvSpPr>
          <p:cNvPr id="5" name="TextBox 4"/>
          <p:cNvSpPr txBox="1"/>
          <p:nvPr/>
        </p:nvSpPr>
        <p:spPr>
          <a:xfrm>
            <a:off x="1887488" y="6417493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Комсомольцы на субботнике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1972 г. Библиотекари с гостями из Польской народной республики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НССамандина\МУЗЕЙ\Хрусталева\DSC097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1693417"/>
            <a:ext cx="9358313" cy="4745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1978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9536" y="1592958"/>
            <a:ext cx="5904656" cy="413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23392" y="5841429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Заседание партийно-комсомольского бюро слева направо: </a:t>
            </a:r>
          </a:p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Петушкова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Л.Н., в центре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Французова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Выропаева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Н.А.,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Костьянова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А.П.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Поздравляем! 60 лет комсомолу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9456" y="1664965"/>
            <a:ext cx="7380000" cy="436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79376" y="6057453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Партийно-комсомольское собрание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Слева направо: Кулакова (Фролова) Т.Ф., Баранова А.Я. (секретарь парторганизации)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1978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 preferRelativeResize="0"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1544" y="1376933"/>
            <a:ext cx="5436000" cy="483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63352" y="6217733"/>
            <a:ext cx="9217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Выступает секретарь комсомольской организации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Наталья Александровна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Французова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Выропаева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 </a:t>
            </a:r>
            <a:endParaRPr lang="ru-RU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Комсомольское собрание. Ленинский зачет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nmo-3\Desktop\2019 ИССЛЕДОВАТЕЛЬСКАЯ\100 ЛЕТ Рязанскому комсомолу\альбом 1946 работа с молодежью\молодежь 1946 0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1948" y="1684338"/>
            <a:ext cx="6215816" cy="4764087"/>
          </a:xfrm>
          <a:prstGeom prst="rect">
            <a:avLst/>
          </a:prstGeom>
          <a:noFill/>
        </p:spPr>
      </p:pic>
      <p:pic>
        <p:nvPicPr>
          <p:cNvPr id="5" name="Picture 2" descr="C:\Users\nmo-3\Desktop\2019 ИССЛЕДОВАТЕЛЬСКАЯ\100 ЛЕТ Рязанскому комсомолу\альбом 1946 работа с молодежью\молодежь 1946 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3512" y="1664965"/>
            <a:ext cx="6215816" cy="4764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Ленинский зачет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8328" y="2095849"/>
            <a:ext cx="6163056" cy="394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3312" y="6417493"/>
            <a:ext cx="9982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Слева направо: Бургова Л.И.,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Петушкова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Л.Н., Юрьева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Ивахненко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Н.В., </a:t>
            </a:r>
          </a:p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Французова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Выропаева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 Н.А.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8823" y="289069"/>
            <a:ext cx="4094830" cy="5821240"/>
          </a:xfrm>
        </p:spPr>
        <p:txBody>
          <a:bodyPr>
            <a:normAutofit/>
          </a:bodyPr>
          <a:lstStyle/>
          <a:p>
            <a:r>
              <a:rPr lang="ru-RU" sz="31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КРАТКИЙ ОТЧЕТ о работе Рязанского городского совета рабочих, крестьянских и красноармейских депутатов – </a:t>
            </a:r>
            <a:r>
              <a:rPr lang="en-US" sz="31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31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созыва (с1/</a:t>
            </a:r>
            <a:r>
              <a:rPr lang="en-US" sz="31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x-1927 </a:t>
            </a:r>
            <a:r>
              <a:rPr lang="ru-RU" sz="31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US" sz="31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1/x</a:t>
            </a:r>
            <a:r>
              <a:rPr lang="ru-RU" sz="31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-1928г.)</a:t>
            </a:r>
            <a:br>
              <a:rPr lang="ru-RU" sz="31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Рязань 1929 г.</a:t>
            </a:r>
            <a:endParaRPr lang="ru-RU" sz="3100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043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68819" y="501720"/>
            <a:ext cx="3787021" cy="5973585"/>
          </a:xfr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На субботнике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nmo-3\Desktop\2019 ИССЛЕДОВАТЕЛЬСКАЯ\100 ЛЕТ Рязанскому комсомолу\альбом 1946 работа с молодежью\молодежь 1946 0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3864" y="1684338"/>
            <a:ext cx="7751985" cy="4764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На уборке территории библиотеки</a:t>
            </a:r>
            <a:endParaRPr lang="ru-RU" sz="44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368" y="1376933"/>
            <a:ext cx="9000000" cy="554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7448" y="6633517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Слева направо: третья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Урубкова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Е.Ф.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На сборе урожая яблок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 preferRelativeResize="0"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19536" y="1664965"/>
            <a:ext cx="6336000" cy="455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Библиотекари на </a:t>
            </a:r>
            <a:br>
              <a:rPr lang="ru-RU" sz="4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коммунистическом субботнике</a:t>
            </a:r>
            <a:endParaRPr lang="ru-RU" sz="40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15480" y="1520949"/>
            <a:ext cx="7488000" cy="484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87488" y="6417493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Вторая слева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Урубкова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Е.Ф.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86" y="152796"/>
            <a:ext cx="9359742" cy="79208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Комсомольцы в совхозе </a:t>
            </a:r>
            <a:endParaRPr lang="ru-RU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79376" y="872877"/>
            <a:ext cx="8748000" cy="560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51384" y="6417493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центре Н.А.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Французова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Выропаева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), вторая справа М.Э. Анастасова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молодежь 1946 0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83432" y="224805"/>
            <a:ext cx="7436910" cy="4764087"/>
          </a:xfrm>
        </p:spPr>
      </p:pic>
      <p:pic>
        <p:nvPicPr>
          <p:cNvPr id="5" name="Picture 2" descr="C:\Users\nmo-3\Desktop\2019 ИССЛЕДОВАТЕЛЬСКАЯ\100 ЛЕТ Рязанскому комсомолу\альбом 1946 работа с молодежью\молодежь 1946 078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3432" y="4761309"/>
            <a:ext cx="7452000" cy="2096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88" y="0"/>
            <a:ext cx="3177540" cy="460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/>
          <p:cNvPicPr preferRelativeResize="0"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95800" y="1232917"/>
            <a:ext cx="5400000" cy="322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nmo-3\Desktop\2019 ИССЛЕДОВАТЕЛЬСКАЯ\100 ЛЕТ Рязанскому комсомолу\альбом 1946 работа с молодежью\молодежь 1946 0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1464" y="3753197"/>
            <a:ext cx="5400000" cy="3183495"/>
          </a:xfrm>
          <a:prstGeom prst="rect">
            <a:avLst/>
          </a:prstGeom>
          <a:noFill/>
        </p:spPr>
      </p:pic>
      <p:sp>
        <p:nvSpPr>
          <p:cNvPr id="11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Молодежный вечер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97" y="0"/>
            <a:ext cx="2780007" cy="4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          Комсомольский </a:t>
            </a:r>
            <a:b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           молодежный вечер 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9456" y="6633517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Терехова  Л.В.,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Понедельникова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Ионкина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В., Суслова Л.А.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3" descr="молодежь 1946 06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75517" y="1664964"/>
            <a:ext cx="7606431" cy="5004000"/>
          </a:xfrm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 рабочий полдень на крыльце библиотеки</a:t>
            </a:r>
            <a:endParaRPr lang="ru-RU" sz="3200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35560" y="1304925"/>
            <a:ext cx="5508000" cy="496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967608" y="6345485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Слева сидит Л.В. Горбатова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На демонстрации </a:t>
            </a:r>
            <a:endParaRPr lang="ru-RU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472" y="1520949"/>
            <a:ext cx="6804000" cy="489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63552" y="6489501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Справа Н.В. Крылова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Рязанская центральная библиотека 1928 год</a:t>
            </a:r>
            <a:endParaRPr lang="ru-RU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Копия DSC043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75520" y="1664965"/>
            <a:ext cx="5978323" cy="4763786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86" y="152798"/>
            <a:ext cx="9359742" cy="1008112"/>
          </a:xfrm>
        </p:spPr>
        <p:txBody>
          <a:bodyPr/>
          <a:lstStyle/>
          <a:p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На демонстрации </a:t>
            </a:r>
            <a:endParaRPr lang="ru-RU" dirty="0"/>
          </a:p>
        </p:txBody>
      </p:sp>
      <p:pic>
        <p:nvPicPr>
          <p:cNvPr id="1026" name="Picture 2" descr="C:\Users\nmo-3\Desktop\СКАНИРОВАНИЕ\сканирование Волкова В.Н.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1424" y="1160909"/>
            <a:ext cx="7272000" cy="487521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55440" y="6345485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Слева направо: В.Н. Волкова, Н.В. Макарова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296" y="289070"/>
            <a:ext cx="10009112" cy="72782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Технические знания - молодым</a:t>
            </a:r>
            <a:endParaRPr lang="ru-RU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nmo-3\Desktop\ИСТОРИЯ\фото\У выставки 1986г. Назарова Н.Г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7448" y="1160909"/>
            <a:ext cx="6840000" cy="49326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9296" y="6417493"/>
            <a:ext cx="1008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Зав.отделом технической литературы Н.Г. Назарова беседует с молодыми читателями у выставки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 1991 - 2008 годах</a:t>
            </a:r>
            <a:b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idx="1"/>
          </p:nvPr>
        </p:nvSpPr>
        <p:spPr>
          <a:xfrm>
            <a:off x="519986" y="1684285"/>
            <a:ext cx="9359742" cy="509324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деятельность молодежной организации в библиотеке не просматривается, по ряду причин библиотекарей молодежного возраста не было в штате.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Работу с молодежной аудиторией вели библиотекари независимо от возраста.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63353" y="1520950"/>
            <a:ext cx="8568952" cy="4414150"/>
          </a:xfrm>
        </p:spPr>
        <p:txBody>
          <a:bodyPr>
            <a:normAutofit fontScale="62500" lnSpcReduction="20000"/>
          </a:bodyPr>
          <a:lstStyle/>
          <a:p>
            <a:r>
              <a:rPr lang="ru-RU" sz="4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«Не расстанусь с комсомолом…»</a:t>
            </a:r>
          </a:p>
          <a:p>
            <a:endParaRPr lang="ru-RU" sz="6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6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 сентября 1991 года был образован Российский союз молодежи (РСМ)  - молодежная общественная организация, которая отождествляет свое прошлое с историей комсомола.</a:t>
            </a:r>
            <a:endParaRPr lang="ru-RU"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1991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чрезвычайном XXII съезде ВЛКСМ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(27-28 сентября 1991 года) на 73 году 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(от момента создания) комсомол прекратил существование, правопреемниками стали республиканские </a:t>
            </a:r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Союзы молодежи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Значок Российского союза молодежи </a:t>
            </a:r>
            <a:endParaRPr lang="ru-RU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значек рсм kGke2cKSk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792" y="1684285"/>
            <a:ext cx="4856129" cy="4763786"/>
          </a:xfr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Рязанская областная библиотека имени Горького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3312" y="1684285"/>
            <a:ext cx="9937104" cy="4763786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выступает в качестве площадки для творческих, интеллектуальных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досуговых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мероприятий, организованных Рязанской областной организацией Российского союза молодежи (РСМ), Рязанским региональным отделением Ассоциации студенческих объединений (АСО), Советом молодых библиотекарей Рязанской области при поддержке министерства образования и молодежной политики Рязанской области. 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144072" y="2457053"/>
            <a:ext cx="2988000" cy="29053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2009 г. (12 января)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организован Совет молодых библиотекарей </a:t>
            </a:r>
            <a:endParaRPr lang="ru-RU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9296" y="1736973"/>
            <a:ext cx="8352928" cy="471109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Основными целями создания совета стали: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профессионального и творческого потенциала молодых сотрудников.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Повышение престижа библиотеки и библиотечной профессии.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Привлечение  молодежи к чтению.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Сотрудничество с различными молодежными организациями Рязани и России.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532625" y="350893"/>
            <a:ext cx="9359742" cy="135511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990000"/>
                </a:solidFill>
                <a:latin typeface="Times New Roman" pitchFamily="18" charset="0"/>
              </a:rPr>
              <a:t>Формы работы молодежного совета:</a:t>
            </a:r>
            <a:r>
              <a:rPr lang="ru-RU" sz="27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rgbClr val="990000"/>
                </a:solidFill>
              </a:rPr>
              <a:t/>
            </a:r>
            <a:br>
              <a:rPr lang="ru-RU" sz="4400" b="1" dirty="0" smtClean="0">
                <a:solidFill>
                  <a:srgbClr val="990000"/>
                </a:solidFill>
              </a:rPr>
            </a:br>
            <a:endParaRPr lang="ru-RU" sz="4400" b="1" dirty="0" smtClean="0">
              <a:solidFill>
                <a:srgbClr val="990000"/>
              </a:solidFill>
            </a:endParaRPr>
          </a:p>
        </p:txBody>
      </p:sp>
      <p:sp>
        <p:nvSpPr>
          <p:cNvPr id="16793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85271" y="1160909"/>
            <a:ext cx="5405684" cy="578342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</a:rPr>
              <a:t>лагерь-семинар молодых библиотекарей Рязанской области;  </a:t>
            </a:r>
          </a:p>
          <a:p>
            <a:pPr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</a:rPr>
              <a:t>форумы молодых библиотекарей  Центрального  федерального округа  России;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</a:rPr>
              <a:t>профессиональный туризм и участие молодых в мероприятиях общероссийского уровня;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</a:rPr>
              <a:t>участие в международных конвентах молодых библиотекарей;</a:t>
            </a:r>
          </a:p>
          <a:p>
            <a:pPr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</a:rPr>
              <a:t>организация различных мастер-классов; </a:t>
            </a:r>
          </a:p>
          <a:p>
            <a:pPr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</a:rPr>
              <a:t>областной конкурс молодых библиотекарей «За новый имидж и статус профессии» (проводится с 2011 г.).</a:t>
            </a:r>
          </a:p>
          <a:p>
            <a:pPr eaLnBrk="1" hangingPunct="1">
              <a:lnSpc>
                <a:spcPct val="80000"/>
              </a:lnSpc>
            </a:pPr>
            <a:endParaRPr lang="ru-RU" sz="2400" dirty="0" smtClean="0">
              <a:latin typeface="Times New Roman" pitchFamily="18" charset="0"/>
            </a:endParaRPr>
          </a:p>
        </p:txBody>
      </p:sp>
      <p:pic>
        <p:nvPicPr>
          <p:cNvPr id="167940" name="Picture 10" descr="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lum bright="18000" contrast="20000"/>
          </a:blip>
          <a:srcRect/>
          <a:stretch>
            <a:fillRect/>
          </a:stretch>
        </p:blipFill>
        <p:spPr>
          <a:xfrm>
            <a:off x="5855256" y="1411926"/>
            <a:ext cx="4112942" cy="2528097"/>
          </a:xfrm>
          <a:noFill/>
        </p:spPr>
      </p:pic>
      <p:pic>
        <p:nvPicPr>
          <p:cNvPr id="167941" name="Picture 11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55256" y="4140533"/>
            <a:ext cx="4102109" cy="2741976"/>
          </a:xfrm>
          <a:noFill/>
        </p:spPr>
      </p:pic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312" y="224805"/>
            <a:ext cx="9649072" cy="129614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  2011 г. построен новый корпус библиотеки</a:t>
            </a:r>
            <a:br>
              <a:rPr lang="ru-RU" sz="3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nmo-3\Desktop\ИСТОРИЯ\фасад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2108441"/>
            <a:ext cx="9358313" cy="39158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3466</TotalTime>
  <Words>1746</Words>
  <Application>Microsoft Office PowerPoint</Application>
  <PresentationFormat>Произвольный</PresentationFormat>
  <Paragraphs>238</Paragraphs>
  <Slides>110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110</vt:i4>
      </vt:variant>
    </vt:vector>
  </HeadingPairs>
  <TitlesOfParts>
    <vt:vector size="111" baseType="lpstr">
      <vt:lpstr>Тема Office</vt:lpstr>
      <vt:lpstr>  Рязанская областная универсальная научная библиотека имени Горького  </vt:lpstr>
      <vt:lpstr>1919 - 2019</vt:lpstr>
      <vt:lpstr>Нагрудные значки КИМ - Коммунистический интернационал молодежи ВЛКСМ - Всесоюзный ленинский коммунистический союз молодежи  </vt:lpstr>
      <vt:lpstr>Рязанская центральная / губернская / районная /областная библиотека имени Горького</vt:lpstr>
      <vt:lpstr>1924 г. Рязанский губернский съезд библиотечных работников</vt:lpstr>
      <vt:lpstr>РЕЗОЛЮЦИЯ вынесена первым рязанским губернским библиотечным съездом (28-29 октября 1920 г.) </vt:lpstr>
      <vt:lpstr>РЕЗОЛЮЦИЯ Вынесена первым рязанским губернским библиотечным съездом, состоявшимся 28-29 октября 1920 г. </vt:lpstr>
      <vt:lpstr>КРАТКИЙ ОТЧЕТ о работе Рязанского городского совета рабочих, крестьянских и красноармейских депутатов – VIII созыва (с1/x-1927 по 1/x-1928г.) Рязань 1929 г.</vt:lpstr>
      <vt:lpstr>Рязанская центральная библиотека 1928 год</vt:lpstr>
      <vt:lpstr>Краткий отчет о работе Рязанского городского Совета рабочих, крестьянских и красноармейских депутатов  VIII созыва (с 1/х-1927 г. – 1/х-1928 г.) – Рязань, 1929.</vt:lpstr>
      <vt:lpstr>В читальне Рязанской центральной губернской библиотеки</vt:lpstr>
      <vt:lpstr> В 1928 г. в связи с 60-летием М. Горького Постановлением Президиума Рязанского городского Совета центральной библиотеке было присвоено имя знаменитого пролетарского писателя   </vt:lpstr>
      <vt:lpstr>Слайд 13</vt:lpstr>
      <vt:lpstr>Слайд 14</vt:lpstr>
      <vt:lpstr>1934 (25 октября) Областные курсы библиотечных работников г. Рязань</vt:lpstr>
      <vt:lpstr>1936   </vt:lpstr>
      <vt:lpstr>1936</vt:lpstr>
      <vt:lpstr>1937</vt:lpstr>
      <vt:lpstr>Наглядная агитация. Фотомонтаж  «Конституция победившего социализма»</vt:lpstr>
      <vt:lpstr>1937</vt:lpstr>
      <vt:lpstr>Фотомонтаж  «К событиям в Испании»</vt:lpstr>
      <vt:lpstr>1937</vt:lpstr>
      <vt:lpstr>1937</vt:lpstr>
      <vt:lpstr>  Альбом Рязанская областная библиотека 1937 год  / Рязанская областная библиотека им. Горького. – Рязань, б/н [1937-1938 гг.?] </vt:lpstr>
      <vt:lpstr>1938</vt:lpstr>
      <vt:lpstr>Приказ № 19 по Рязанскому областному отделу народного образования  от 1 апреля 1938 г. </vt:lpstr>
      <vt:lpstr>1938 </vt:lpstr>
      <vt:lpstr>В переплетной мастерской</vt:lpstr>
      <vt:lpstr>1938 </vt:lpstr>
      <vt:lpstr>Молодежь в библиотеке</vt:lpstr>
      <vt:lpstr>1941</vt:lpstr>
      <vt:lpstr>1942</vt:lpstr>
      <vt:lpstr>1940-е</vt:lpstr>
      <vt:lpstr>1946</vt:lpstr>
      <vt:lpstr>1946 г. Организация работы библиотек с молодежью совместно с комсомольскими организациями</vt:lpstr>
      <vt:lpstr>Организация работы библиотек с молодежью совместно с комсомольскими организациями ЦК ВЛКСМ постановил: </vt:lpstr>
      <vt:lpstr>1946</vt:lpstr>
      <vt:lpstr>1947 </vt:lpstr>
      <vt:lpstr>Кафедра обслуживания читателей</vt:lpstr>
      <vt:lpstr>Всеобуч </vt:lpstr>
      <vt:lpstr>Громкие читки на рабочих местах</vt:lpstr>
      <vt:lpstr>1948  </vt:lpstr>
      <vt:lpstr>1950-е</vt:lpstr>
      <vt:lpstr>Пропаганда книги и библиотеки среди молодежи</vt:lpstr>
      <vt:lpstr>Руководство чтением молодежи</vt:lpstr>
      <vt:lpstr>Фотомонтаж «1946-1950 гг. Великий сталинский пятилетний план»</vt:lpstr>
      <vt:lpstr>Читательская конференция в  областной библиотеке</vt:lpstr>
      <vt:lpstr>Книжная выставка  «Готовьтесь к экзаменам!»</vt:lpstr>
      <vt:lpstr>Обзор выставки</vt:lpstr>
      <vt:lpstr>Кафедра обслуживания студентов</vt:lpstr>
      <vt:lpstr>Информация на рабочих местах  Библиотекари выезжали в колхозы и совхозы  с  обзорами литературы, политинформациями, приносили свежую прессу</vt:lpstr>
      <vt:lpstr>Выставка «Что читать»</vt:lpstr>
      <vt:lpstr>1954 (июнь) Учащиеся библиотечных курсов г. Рязань</vt:lpstr>
      <vt:lpstr>1957 (май)</vt:lpstr>
      <vt:lpstr>Конец 1950-х годов</vt:lpstr>
      <vt:lpstr>В отделе обработки литературы</vt:lpstr>
      <vt:lpstr>1960-е</vt:lpstr>
      <vt:lpstr>Новое здание библиотеки  построено  в 1964 г.</vt:lpstr>
      <vt:lpstr>1964 г. (ноябрь)</vt:lpstr>
      <vt:lpstr>Экслибрис Рязанской областной библиотеки им. Горького</vt:lpstr>
      <vt:lpstr>1965 г.  На  майской демонстрации</vt:lpstr>
      <vt:lpstr>1965</vt:lpstr>
      <vt:lpstr>1967  </vt:lpstr>
      <vt:lpstr>1967</vt:lpstr>
      <vt:lpstr>Слайд 65</vt:lpstr>
      <vt:lpstr>1969 </vt:lpstr>
      <vt:lpstr>1971 г. Комсомольский  ленинский зачет</vt:lpstr>
      <vt:lpstr>Слайд 68</vt:lpstr>
      <vt:lpstr>Библиотекари в поездке по  Рязанской области</vt:lpstr>
      <vt:lpstr>Библиотекари на экскурсии по реке Оке</vt:lpstr>
      <vt:lpstr>1970-е</vt:lpstr>
      <vt:lpstr>1971</vt:lpstr>
      <vt:lpstr>17 апреля 1971 г.</vt:lpstr>
      <vt:lpstr>1972 г. Библиотекари с гостями из Польской народной республики</vt:lpstr>
      <vt:lpstr>1978</vt:lpstr>
      <vt:lpstr>Поздравляем! 60 лет комсомолу</vt:lpstr>
      <vt:lpstr>1978</vt:lpstr>
      <vt:lpstr>Комсомольское собрание. Ленинский зачет</vt:lpstr>
      <vt:lpstr>Ленинский зачет</vt:lpstr>
      <vt:lpstr>На субботнике</vt:lpstr>
      <vt:lpstr>На уборке территории библиотеки</vt:lpstr>
      <vt:lpstr>На сборе урожая яблок</vt:lpstr>
      <vt:lpstr>Библиотекари на  коммунистическом субботнике</vt:lpstr>
      <vt:lpstr>Комсомольцы в совхозе </vt:lpstr>
      <vt:lpstr>Слайд 85</vt:lpstr>
      <vt:lpstr>          Молодежный вечер</vt:lpstr>
      <vt:lpstr>           Комсомольский              молодежный вечер </vt:lpstr>
      <vt:lpstr>В рабочий полдень на крыльце библиотеки</vt:lpstr>
      <vt:lpstr>На демонстрации </vt:lpstr>
      <vt:lpstr>На демонстрации </vt:lpstr>
      <vt:lpstr>Технические знания - молодым</vt:lpstr>
      <vt:lpstr>В 1991 - 2008 годах </vt:lpstr>
      <vt:lpstr>Слайд 93</vt:lpstr>
      <vt:lpstr>1991</vt:lpstr>
      <vt:lpstr>Значок Российского союза молодежи </vt:lpstr>
      <vt:lpstr>Рязанская областная библиотека имени Горького</vt:lpstr>
      <vt:lpstr>2009 г. (12 января) организован Совет молодых библиотекарей </vt:lpstr>
      <vt:lpstr>Формы работы молодежного совета:  </vt:lpstr>
      <vt:lpstr>В  2011 г. построен новый корпус библиотеки </vt:lpstr>
      <vt:lpstr>Центр молодежных инноваций</vt:lpstr>
      <vt:lpstr>Лагерь-семинар молодых библиотекарей  «Будущее в настоящем» (24-26.02.2012) </vt:lpstr>
      <vt:lpstr>Киноклуб «Формат»</vt:lpstr>
      <vt:lpstr>  Акции   </vt:lpstr>
      <vt:lpstr> Открыта комната для детей «Сказочный домик» (20 ноября 2012 г.)    </vt:lpstr>
      <vt:lpstr>V Форум молодых библиотекарей России - 2013  (29 сентября по 3 октября, г. Рязань), посвящен              20-летию программы «Молодые в библиотечном деле».  Девиз Форума - «Будущее в настоящем». </vt:lpstr>
      <vt:lpstr>Молодые библиотекари</vt:lpstr>
      <vt:lpstr>«Дни правовой грамотности»  для студентов</vt:lpstr>
      <vt:lpstr>Фестиваль настольных и нестандартных интеллектуальных игр «Монополиум» </vt:lpstr>
      <vt:lpstr>«Монополиум»</vt:lpstr>
      <vt:lpstr>Межрегиональный фестиваль молодежной поэзии «Муzа»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Рязанская областная универсальная научная библиотека имени Горького  </dc:title>
  <dc:creator>nmo-3</dc:creator>
  <cp:lastModifiedBy>Редактор</cp:lastModifiedBy>
  <cp:revision>323</cp:revision>
  <dcterms:created xsi:type="dcterms:W3CDTF">2019-02-12T11:12:53Z</dcterms:created>
  <dcterms:modified xsi:type="dcterms:W3CDTF">2019-04-30T13:36:52Z</dcterms:modified>
</cp:coreProperties>
</file>