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32" r:id="rId3"/>
    <p:sldId id="333" r:id="rId4"/>
    <p:sldId id="334" r:id="rId5"/>
    <p:sldId id="338" r:id="rId6"/>
    <p:sldId id="315" r:id="rId7"/>
    <p:sldId id="331" r:id="rId8"/>
    <p:sldId id="316" r:id="rId9"/>
    <p:sldId id="317" r:id="rId10"/>
    <p:sldId id="319" r:id="rId11"/>
    <p:sldId id="320" r:id="rId12"/>
    <p:sldId id="354" r:id="rId13"/>
    <p:sldId id="322" r:id="rId14"/>
    <p:sldId id="339" r:id="rId15"/>
    <p:sldId id="323" r:id="rId16"/>
    <p:sldId id="325" r:id="rId17"/>
    <p:sldId id="326" r:id="rId18"/>
    <p:sldId id="327" r:id="rId19"/>
    <p:sldId id="348" r:id="rId20"/>
    <p:sldId id="341" r:id="rId21"/>
    <p:sldId id="347" r:id="rId22"/>
    <p:sldId id="335" r:id="rId23"/>
    <p:sldId id="342" r:id="rId24"/>
    <p:sldId id="343" r:id="rId25"/>
    <p:sldId id="312" r:id="rId26"/>
    <p:sldId id="349" r:id="rId27"/>
    <p:sldId id="344" r:id="rId28"/>
    <p:sldId id="345" r:id="rId29"/>
    <p:sldId id="346" r:id="rId30"/>
  </p:sldIdLst>
  <p:sldSz cx="9144000" cy="5143500" type="screen16x9"/>
  <p:notesSz cx="6858000" cy="9910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17" autoAdjust="0"/>
    <p:restoredTop sz="94729" autoAdjust="0"/>
  </p:normalViewPr>
  <p:slideViewPr>
    <p:cSldViewPr>
      <p:cViewPr>
        <p:scale>
          <a:sx n="80" d="100"/>
          <a:sy n="80" d="100"/>
        </p:scale>
        <p:origin x="-114" y="-6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0C45-04A0-4711-A912-6F4A4108481A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78C9-4E49-4355-817A-0D6C8F59B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D453-8225-465B-9B75-818D472FE97D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38C1-2CB6-4A4E-A590-F92E3CDDB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E295-239D-4264-B02E-2A67EEA4B56A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7D8EB-7F7D-4B53-AAC2-8BF64D5A5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2B9FE-19AE-4843-9D3C-342095269C50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314B-5477-4BDF-992C-5D6614BDC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27C3-6FEA-46FA-957A-6034E1452B03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842AD-CEFC-48C7-86BD-EDBF87F53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EEC3-DF1A-4015-90EF-7D902FC95531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01ED4-3B3E-4936-9777-567FC528D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26E4B-4D6F-43F4-99B6-FA7BFAAC0E19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7453-97B6-4EAA-96D6-ADC8697BA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05C8-1341-4E12-9C7F-6C5958CE5ED1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C763-B68F-4FCC-A244-6A99C9802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F3E6-92CD-4453-9315-C2E2A7C6A72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78FA-F0E3-4799-A535-D4C6185CE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2AF82-DFBA-4153-87D7-02CD00E41353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6A35-78F8-498B-AC65-6271B763E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AA16-8ADB-420A-A16E-A92E9CEBB834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0223C-6705-4E30-8AE9-603167B30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FDC87-2062-4B52-B45F-9F9AF35431D5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F552-B99B-46CA-A050-BD33DED9A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2ED009-2D2E-4EA2-8D3E-B25E85723416}" type="datetimeFigureOut">
              <a:rPr lang="ru-RU"/>
              <a:pPr>
                <a:defRPr/>
              </a:pPr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5F94E1-2665-4C15-AA73-FD8939F8C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684213" y="700088"/>
            <a:ext cx="74168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/>
              <a:t>Проверка, передача библиотечного фонда. </a:t>
            </a:r>
            <a:br>
              <a:rPr lang="ru-RU" sz="3600" b="1"/>
            </a:br>
            <a:r>
              <a:rPr lang="ru-RU" sz="3600" b="1"/>
              <a:t>Утрата фонда (недостача при передачах). </a:t>
            </a:r>
          </a:p>
          <a:p>
            <a:pPr algn="r"/>
            <a:r>
              <a:rPr lang="ru-RU" sz="3600" b="1"/>
              <a:t>                         </a:t>
            </a:r>
            <a:r>
              <a:rPr lang="ru-RU" sz="1600" i="1"/>
              <a:t>Докладчик: </a:t>
            </a:r>
          </a:p>
          <a:p>
            <a:pPr algn="r"/>
            <a:r>
              <a:rPr lang="ru-RU" sz="1600" i="1"/>
              <a:t>Ирина Александровна  Прохорова, </a:t>
            </a:r>
          </a:p>
          <a:p>
            <a:pPr algn="r"/>
            <a:r>
              <a:rPr lang="ru-RU" sz="1600" i="1"/>
              <a:t>зав.отделом комплектования </a:t>
            </a:r>
          </a:p>
          <a:p>
            <a:pPr algn="r"/>
            <a:r>
              <a:rPr lang="ru-RU" sz="1600" i="1"/>
              <a:t>МБУК «Кораблинская </a:t>
            </a:r>
          </a:p>
          <a:p>
            <a:pPr algn="r"/>
            <a:r>
              <a:rPr lang="ru-RU" sz="1600" i="1"/>
              <a:t>центральная библиотека» </a:t>
            </a:r>
            <a:endParaRPr lang="ru-RU" sz="1600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Этапы проверки фонда</a:t>
            </a:r>
            <a:r>
              <a:rPr lang="ru-RU" b="1" smtClean="0"/>
              <a:t> 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Вся работа по проверке и передаче библиотечного фонда осуществляется в несколько этапов: подготовительный, непосредственная работа по проверке фонда, подведение итогов и оформление результатов проверки.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Подготовительный этап</a:t>
            </a:r>
            <a:r>
              <a:rPr lang="ru-RU" b="1" smtClean="0"/>
              <a:t>: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разработка календарного плана работы; 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определение сроков проведения проверки;</a:t>
            </a:r>
          </a:p>
          <a:p>
            <a:pPr algn="just">
              <a:lnSpc>
                <a:spcPct val="80000"/>
              </a:lnSpc>
            </a:pPr>
            <a:r>
              <a:rPr lang="ru-RU" sz="2800" smtClean="0">
                <a:latin typeface="Arial" charset="0"/>
              </a:rPr>
              <a:t>правильность оформления учетных документов: инвентарных книг; книг суммарного учета; сопроводительных документов о приеме книг; актов на списание между проверками; актов предыдущих проверок со списками недостающих документов.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 l="30106" t="15581" r="26952" b="35497"/>
          <a:stretch>
            <a:fillRect/>
          </a:stretch>
        </p:blipFill>
        <p:spPr bwMode="auto">
          <a:xfrm>
            <a:off x="1500188" y="0"/>
            <a:ext cx="5519737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1"/>
          </p:nvPr>
        </p:nvSpPr>
        <p:spPr>
          <a:xfrm>
            <a:off x="395288" y="700088"/>
            <a:ext cx="8229600" cy="3394075"/>
          </a:xfrm>
        </p:spPr>
        <p:txBody>
          <a:bodyPr/>
          <a:lstStyle/>
          <a:p>
            <a:pPr marL="609600" indent="-609600" algn="just">
              <a:buFont typeface="Arial" charset="0"/>
              <a:buNone/>
            </a:pPr>
            <a:r>
              <a:rPr lang="ru-RU" sz="2400" smtClean="0">
                <a:latin typeface="Arial" charset="0"/>
              </a:rPr>
              <a:t>Должно быть выполнено оформление </a:t>
            </a:r>
            <a:r>
              <a:rPr lang="ru-RU" sz="2400" b="1" smtClean="0">
                <a:latin typeface="Arial" charset="0"/>
              </a:rPr>
              <a:t>выбытия</a:t>
            </a:r>
            <a:r>
              <a:rPr lang="ru-RU" sz="2400" smtClean="0">
                <a:latin typeface="Arial" charset="0"/>
              </a:rPr>
              <a:t> (отметки в инвентарных книгах) всех изданий, которые были предназначены к списанию по результатам предыдущих проверок. Только после этого комиссия приступает к непосредственной проверке фонда. </a:t>
            </a:r>
          </a:p>
          <a:p>
            <a:pPr marL="609600" indent="-609600" algn="just">
              <a:buFont typeface="Arial" charset="0"/>
              <a:buNone/>
            </a:pPr>
            <a:r>
              <a:rPr lang="ru-RU" sz="2400" smtClean="0">
                <a:latin typeface="Arial" charset="0"/>
              </a:rPr>
              <a:t>Подготовительный период заканчивается инструктированием членами комиссии участников проверки и определением круга их обязанностей. </a:t>
            </a:r>
          </a:p>
          <a:p>
            <a:pPr marL="609600" indent="-609600"/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323850" y="555625"/>
            <a:ext cx="8229600" cy="33940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/>
              <a:t>     </a:t>
            </a:r>
            <a:r>
              <a:rPr lang="ru-RU" smtClean="0">
                <a:latin typeface="Arial" charset="0"/>
              </a:rPr>
              <a:t>На время проверки библиотека обычно прекращает выдачу, но прием документов, возвращаемых пользователями, надо производить обязательно. На видном месте должно висеть объявление с указанием, когда библиотека закрывается на проверку и когда возобновляет свою работу.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Основной этап – проверка фонда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68313" y="1058863"/>
            <a:ext cx="8229600" cy="33940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</a:t>
            </a:r>
            <a:r>
              <a:rPr lang="ru-RU" sz="2400" u="sng" smtClean="0">
                <a:latin typeface="Arial" charset="0"/>
              </a:rPr>
              <a:t>Способы проверки: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200" u="sng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- непосредственная сверка фонда с учетным документом (инвентарной книгой);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- при помощи контрольных талонов;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- по топографическому каталогу.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000" smtClean="0">
              <a:latin typeface="Arial" charset="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       </a:t>
            </a:r>
            <a:r>
              <a:rPr lang="ru-RU" sz="2400" i="1" smtClean="0">
                <a:latin typeface="Arial" charset="0"/>
              </a:rPr>
              <a:t>Выбор зависит от особенностей ведения учета и сложившейся практики.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647700"/>
          </a:xfrm>
        </p:spPr>
        <p:txBody>
          <a:bodyPr/>
          <a:lstStyle/>
          <a:p>
            <a:r>
              <a:rPr lang="ru-RU" sz="2800" b="1" smtClean="0">
                <a:latin typeface="Arial" charset="0"/>
              </a:rPr>
              <a:t>Проверка с помощью контрольных талонов 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395288" y="915988"/>
            <a:ext cx="8424862" cy="16557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800" b="1" smtClean="0">
                <a:latin typeface="Arial" charset="0"/>
              </a:rPr>
              <a:t>         </a:t>
            </a:r>
            <a:r>
              <a:rPr lang="ru-RU" sz="2000" b="1" smtClean="0">
                <a:latin typeface="Arial" charset="0"/>
              </a:rPr>
              <a:t>	</a:t>
            </a:r>
            <a:r>
              <a:rPr lang="ru-RU" sz="2400" b="1" smtClean="0">
                <a:latin typeface="Arial" charset="0"/>
              </a:rPr>
              <a:t>Контрольные талоны </a:t>
            </a:r>
            <a:r>
              <a:rPr lang="ru-RU" sz="2400" smtClean="0">
                <a:latin typeface="Arial" charset="0"/>
              </a:rPr>
              <a:t>пишутся сотрудником библиотеки перед проверкой. Сведения для написания контрольного талона берутся с титульного листа, а если документ выдан – с книжного формуляра.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4213" y="2571750"/>
            <a:ext cx="8250237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dirty="0"/>
              <a:t> </a:t>
            </a:r>
            <a:r>
              <a:rPr lang="ru-RU" sz="2400" b="1" i="1" dirty="0"/>
              <a:t>На контрольный талон выносится: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dirty="0"/>
              <a:t>   </a:t>
            </a:r>
            <a:r>
              <a:rPr lang="ru-RU" sz="2400" i="1" dirty="0"/>
              <a:t> Инвентарный номер;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i="1" dirty="0"/>
              <a:t>    Фамилия И. О. автора;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i="1" dirty="0"/>
              <a:t>    Заглавие издания (можно первые два-три слова);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i="1" dirty="0"/>
              <a:t>    Год издания;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400" i="1" dirty="0"/>
              <a:t>   Цена.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250825" y="555625"/>
            <a:ext cx="8447088" cy="3394075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    </a:t>
            </a:r>
            <a:r>
              <a:rPr lang="ru-RU" smtClean="0">
                <a:latin typeface="Arial" charset="0"/>
              </a:rPr>
              <a:t>Когда написаны контрольные талоны и расставлены по инвентарным номерам, начинается работа с инвентарными книгами. Сверяются талоны с инвентарной книгой и ставится пометка.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 	На инвентарные номера, перед которыми не оказалось пометки о проверке, пишется талон на основании записи в инвентарной книгой и проводится работа по их розыску.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0" y="268288"/>
            <a:ext cx="90360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/>
              <a:t>     В период инвентаризации может быть продолжена работа по ликвидации задолженностей пользователей. Необходимо заранее продумать вариант работы с такими книгами. </a:t>
            </a:r>
            <a:br>
              <a:rPr lang="ru-RU" sz="2800"/>
            </a:br>
            <a:r>
              <a:rPr lang="ru-RU" sz="2800"/>
              <a:t>     В ходе инвентаризации могут быть выявлены непрофильные, ветхие, дефектные издания, что позволит оперативно исключить их из фонда.</a:t>
            </a:r>
            <a:br>
              <a:rPr lang="ru-RU" sz="2800"/>
            </a:br>
            <a:r>
              <a:rPr lang="ru-RU" sz="2800"/>
              <a:t>     По окончании сверки все недостающие документы изыскиваются в фонде. Найденные отмечаются в  инвентарных книгах, на недостачу заполняется акт замены.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/>
              <a:t>     Чем дороже книги, тем  меньше разрешается их списывать. </a:t>
            </a:r>
          </a:p>
          <a:p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 l="28139" t="21725" r="24263" b="9242"/>
          <a:stretch>
            <a:fillRect/>
          </a:stretch>
        </p:blipFill>
        <p:spPr bwMode="auto">
          <a:xfrm>
            <a:off x="2195513" y="-12700"/>
            <a:ext cx="4445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1"/>
          </p:nvPr>
        </p:nvSpPr>
        <p:spPr>
          <a:xfrm>
            <a:off x="323850" y="484188"/>
            <a:ext cx="8229600" cy="33940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</a:t>
            </a:r>
            <a:r>
              <a:rPr lang="ru-RU" sz="2400" b="1" smtClean="0">
                <a:latin typeface="Arial" charset="0"/>
              </a:rPr>
              <a:t>В состав МБУК «Кораблинская ЦБ» входят</a:t>
            </a:r>
            <a:r>
              <a:rPr lang="ru-RU" sz="2800" smtClean="0">
                <a:latin typeface="Arial" charset="0"/>
              </a:rPr>
              <a:t>:</a:t>
            </a:r>
          </a:p>
          <a:p>
            <a:r>
              <a:rPr lang="ru-RU" sz="2800" smtClean="0">
                <a:latin typeface="Arial" charset="0"/>
              </a:rPr>
              <a:t> Центральная районная библиотека, </a:t>
            </a:r>
          </a:p>
          <a:p>
            <a:r>
              <a:rPr lang="ru-RU" sz="2800" smtClean="0">
                <a:latin typeface="Arial" charset="0"/>
              </a:rPr>
              <a:t>Детская библиотека, </a:t>
            </a:r>
          </a:p>
          <a:p>
            <a:r>
              <a:rPr lang="ru-RU" sz="2800" smtClean="0">
                <a:latin typeface="Arial" charset="0"/>
              </a:rPr>
              <a:t>Городская библиотека №1,</a:t>
            </a:r>
          </a:p>
          <a:p>
            <a:r>
              <a:rPr lang="ru-RU" sz="2800" smtClean="0">
                <a:latin typeface="Arial" charset="0"/>
              </a:rPr>
              <a:t>24 сельские библиотеки.</a:t>
            </a:r>
          </a:p>
          <a:p>
            <a:pPr algn="just"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Arial" charset="0"/>
              </a:rPr>
              <a:t> На 1 января 2024 года общий фонд</a:t>
            </a:r>
          </a:p>
          <a:p>
            <a:pPr algn="ctr">
              <a:buFont typeface="Arial" charset="0"/>
              <a:buNone/>
            </a:pPr>
            <a:r>
              <a:rPr lang="ru-RU" sz="2800" smtClean="0">
                <a:latin typeface="Arial" charset="0"/>
              </a:rPr>
              <a:t> составляет 161 561 экз.</a:t>
            </a:r>
          </a:p>
          <a:p>
            <a:pPr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395288" y="26988"/>
            <a:ext cx="8229600" cy="857250"/>
          </a:xfrm>
        </p:spPr>
        <p:txBody>
          <a:bodyPr/>
          <a:lstStyle/>
          <a:p>
            <a:r>
              <a:rPr lang="ru-RU" sz="3600" b="1" smtClean="0">
                <a:latin typeface="Arial" charset="0"/>
              </a:rPr>
              <a:t>Итоги проверки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-9525" y="1058863"/>
            <a:ext cx="8856663" cy="3455987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  </a:t>
            </a:r>
            <a:r>
              <a:rPr lang="ru-RU" sz="2800" smtClean="0">
                <a:latin typeface="Arial" charset="0"/>
              </a:rPr>
              <a:t>По итогам проверки составляется </a:t>
            </a:r>
            <a:r>
              <a:rPr lang="ru-RU" sz="2800" b="1" smtClean="0">
                <a:latin typeface="Arial" charset="0"/>
              </a:rPr>
              <a:t>Акт</a:t>
            </a:r>
            <a:r>
              <a:rPr lang="ru-RU" sz="2800" smtClean="0">
                <a:latin typeface="Arial" charset="0"/>
              </a:rPr>
              <a:t>, в котором указывается общее количество фонда на момент организации проверки и на момент ее окончания, выводы и предложения комиссии.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    К акту прикладывается список не прошедших проверку документов, и комиссия, согласно «Положению о порядке исключения документов из библиотечного фонда МБУК «Кораблинская ЦБ», проводит соответствующие мероприятия. </a:t>
            </a: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 l="30022" t="16109" r="26749" b="10193"/>
          <a:stretch>
            <a:fillRect/>
          </a:stretch>
        </p:blipFill>
        <p:spPr bwMode="auto">
          <a:xfrm>
            <a:off x="395288" y="0"/>
            <a:ext cx="3744912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/>
          <a:srcRect l="30234" t="15620" r="29886" b="12363"/>
          <a:stretch>
            <a:fillRect/>
          </a:stretch>
        </p:blipFill>
        <p:spPr bwMode="auto">
          <a:xfrm>
            <a:off x="5003800" y="-4763"/>
            <a:ext cx="3549650" cy="512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Утрата фонда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107950" y="1200150"/>
            <a:ext cx="8785225" cy="3394075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Arial" charset="0"/>
              </a:rPr>
              <a:t>           </a:t>
            </a:r>
            <a:r>
              <a:rPr lang="ru-RU" sz="2800" smtClean="0">
                <a:latin typeface="Arial" charset="0"/>
              </a:rPr>
              <a:t>Документы из библиотечного фонда могут быть утрачены по разным причинам: </a:t>
            </a:r>
            <a:r>
              <a:rPr lang="ru-RU" sz="2800" b="1" smtClean="0">
                <a:latin typeface="Arial" charset="0"/>
              </a:rPr>
              <a:t>пропажа</a:t>
            </a:r>
            <a:r>
              <a:rPr lang="ru-RU" sz="2800" smtClean="0">
                <a:latin typeface="Arial" charset="0"/>
              </a:rPr>
              <a:t>  из фондов открытого доступа; </a:t>
            </a:r>
            <a:r>
              <a:rPr lang="ru-RU" sz="2800" b="1" smtClean="0">
                <a:latin typeface="Arial" charset="0"/>
              </a:rPr>
              <a:t>утеря</a:t>
            </a:r>
            <a:r>
              <a:rPr lang="ru-RU" sz="2800" smtClean="0">
                <a:latin typeface="Arial" charset="0"/>
              </a:rPr>
              <a:t> или не возврат читателями; </a:t>
            </a:r>
            <a:r>
              <a:rPr lang="ru-RU" sz="2800" b="1" smtClean="0">
                <a:latin typeface="Arial" charset="0"/>
              </a:rPr>
              <a:t>утрата</a:t>
            </a:r>
            <a:r>
              <a:rPr lang="ru-RU" sz="2800" smtClean="0">
                <a:latin typeface="Arial" charset="0"/>
              </a:rPr>
              <a:t> в результате бедствий стихийного, техногенного или социального характера; </a:t>
            </a:r>
            <a:r>
              <a:rPr lang="ru-RU" sz="2800" b="1" smtClean="0">
                <a:latin typeface="Arial" charset="0"/>
              </a:rPr>
              <a:t>утрата</a:t>
            </a:r>
            <a:r>
              <a:rPr lang="ru-RU" sz="2800" smtClean="0">
                <a:latin typeface="Arial" charset="0"/>
              </a:rPr>
              <a:t> по неустановленной причине (невозможность установления местонахождение документа); </a:t>
            </a:r>
            <a:r>
              <a:rPr lang="ru-RU" sz="2800" b="1" smtClean="0">
                <a:latin typeface="Arial" charset="0"/>
              </a:rPr>
              <a:t>утрата</a:t>
            </a:r>
            <a:r>
              <a:rPr lang="ru-RU" sz="2800" smtClean="0">
                <a:latin typeface="Arial" charset="0"/>
              </a:rPr>
              <a:t> в процессе хранения и использования.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323850" y="1419225"/>
            <a:ext cx="8229600" cy="33940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 Утраченными в процессе хранения могут считаться документы, отсутствующие на месте по неустановленной причине в течение трех лет, после выявления их отсутствия или после проверки  и передачи всего фонда, если пути розыска исчерпаны.  </a:t>
            </a:r>
          </a:p>
          <a:p>
            <a:pPr algn="just"/>
            <a:endParaRPr lang="ru-RU" sz="2800" smtClean="0"/>
          </a:p>
        </p:txBody>
      </p:sp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539750" y="700088"/>
            <a:ext cx="837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Пропажа  из фондов открытого доступа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Утеря или не возврат читателями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/>
              <a:t>     </a:t>
            </a:r>
            <a:r>
              <a:rPr lang="ru-RU" sz="2800" smtClean="0"/>
              <a:t>Согласно Правилам библиотеки, у пользователя есть возможность возместить ущерб, вернув в фонд аналогичное или идентичное издание, или возместить среднюю рыночную стоимость потерянной книги,  определяемую экспертной комиссией.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539750" y="771525"/>
            <a:ext cx="8229600" cy="33940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     К </a:t>
            </a:r>
            <a:r>
              <a:rPr lang="ru-RU" sz="2800" b="1" smtClean="0"/>
              <a:t>Акту об исключении документов </a:t>
            </a:r>
            <a:r>
              <a:rPr lang="ru-RU" sz="2800" smtClean="0"/>
              <a:t>из библиотечного фонда по причине утраты и списку прилагаются документы, подтверждающие утрату (пояснительная записка, в случае кражи или хищения – протокол, акт, заключение уполномоченных органов, при возмещении ущерба – финансовый документ о возмещении ущерба).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 l="16304" t="28104" r="10201" b="11234"/>
          <a:stretch>
            <a:fillRect/>
          </a:stretch>
        </p:blipFill>
        <p:spPr bwMode="auto">
          <a:xfrm>
            <a:off x="827088" y="0"/>
            <a:ext cx="7777162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323850" y="915988"/>
            <a:ext cx="8362950" cy="33940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3600" smtClean="0"/>
              <a:t>     </a:t>
            </a:r>
            <a:r>
              <a:rPr lang="ru-RU" sz="3600" b="1" smtClean="0"/>
              <a:t>Процент допустимой недостачи в библиотечном фонде (списание без замены) составляет 0,1% от книговыдачи.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539750" y="700088"/>
            <a:ext cx="8229600" cy="3394075"/>
          </a:xfrm>
        </p:spPr>
        <p:txBody>
          <a:bodyPr/>
          <a:lstStyle/>
          <a:p>
            <a:pPr algn="just">
              <a:lnSpc>
                <a:spcPct val="90000"/>
              </a:lnSpc>
              <a:defRPr/>
            </a:pPr>
            <a:r>
              <a:rPr lang="ru-RU" b="1" dirty="0" smtClean="0"/>
              <a:t>Проверка фондов</a:t>
            </a:r>
            <a:r>
              <a:rPr lang="ru-RU" dirty="0" smtClean="0"/>
              <a:t> — это обязательная мера, направленная на сохранение фондов. </a:t>
            </a:r>
          </a:p>
          <a:p>
            <a:pPr marL="0" indent="0" algn="just">
              <a:lnSpc>
                <a:spcPct val="90000"/>
              </a:lnSpc>
              <a:buFont typeface="Arial" charset="0"/>
              <a:buNone/>
              <a:defRPr/>
            </a:pPr>
            <a:r>
              <a:rPr lang="ru-RU" dirty="0" smtClean="0"/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b="1" dirty="0" smtClean="0"/>
              <a:t>Сохранность библиотечного фонда</a:t>
            </a:r>
            <a:r>
              <a:rPr lang="ru-RU" dirty="0" smtClean="0"/>
              <a:t> — это обеспечение условий для оптимального хранения и использования документационных ресурсов библиотеки.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212725" y="915988"/>
            <a:ext cx="8607425" cy="34559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  Фонд библиотек универсальный, состоит из разнообразных </a:t>
            </a:r>
            <a:r>
              <a:rPr lang="ru-RU" sz="2800" b="1" smtClean="0">
                <a:latin typeface="Arial" charset="0"/>
              </a:rPr>
              <a:t>по типам и видам </a:t>
            </a:r>
            <a:r>
              <a:rPr lang="ru-RU" sz="2800" smtClean="0">
                <a:latin typeface="Arial" charset="0"/>
              </a:rPr>
              <a:t>документов, представленных на </a:t>
            </a:r>
            <a:r>
              <a:rPr lang="ru-RU" sz="2800" b="1" smtClean="0">
                <a:latin typeface="Arial" charset="0"/>
              </a:rPr>
              <a:t>разных видах носителей </a:t>
            </a:r>
            <a:r>
              <a:rPr lang="ru-RU" sz="2800" smtClean="0">
                <a:latin typeface="Arial" charset="0"/>
              </a:rPr>
              <a:t>и тематически охватывающий все отрасли знания.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195263"/>
            <a:ext cx="8229600" cy="857250"/>
          </a:xfrm>
        </p:spPr>
        <p:txBody>
          <a:bodyPr/>
          <a:lstStyle/>
          <a:p>
            <a:r>
              <a:rPr lang="ru-RU" sz="3200" b="1" smtClean="0">
                <a:latin typeface="Arial" charset="0"/>
              </a:rPr>
              <a:t>Объём фонда по отраслям знания на 01.01.2024</a:t>
            </a:r>
          </a:p>
        </p:txBody>
      </p:sp>
      <p:graphicFrame>
        <p:nvGraphicFramePr>
          <p:cNvPr id="41011" name="Group 51"/>
          <p:cNvGraphicFramePr>
            <a:graphicFrameLocks noGrp="1"/>
          </p:cNvGraphicFramePr>
          <p:nvPr>
            <p:ph idx="1"/>
          </p:nvPr>
        </p:nvGraphicFramePr>
        <p:xfrm>
          <a:off x="395288" y="1492250"/>
          <a:ext cx="8229600" cy="2717800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884238"/>
                <a:gridCol w="1173162"/>
                <a:gridCol w="1028700"/>
                <a:gridCol w="895350"/>
                <a:gridCol w="116205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ЕНЛ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ТЕХ.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С/Х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75/85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ХУД.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80/83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18459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92597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15256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11,4%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57,3%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395288" y="700088"/>
            <a:ext cx="8229600" cy="33940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 b="1" smtClean="0"/>
              <a:t>       </a:t>
            </a:r>
            <a:r>
              <a:rPr lang="ru-RU" sz="2800" b="1" smtClean="0">
                <a:latin typeface="Arial" charset="0"/>
              </a:rPr>
              <a:t>Проверка библиотечного фонда </a:t>
            </a:r>
            <a:r>
              <a:rPr lang="ru-RU" sz="2800" smtClean="0">
                <a:latin typeface="Arial" charset="0"/>
              </a:rPr>
              <a:t>– это периодический переучет документов, которые числятся за библиотекой в целом или её структурными подразделениями с целью подтверждения их наличия, а также установления их соответствия учетным документам.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323850" y="555625"/>
            <a:ext cx="8229600" cy="3394075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     </a:t>
            </a:r>
            <a:r>
              <a:rPr lang="ru-RU" sz="2400" smtClean="0">
                <a:latin typeface="Arial" charset="0"/>
              </a:rPr>
              <a:t>Проверка библиотечных фондов осуществляется в соответствии с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  Приказом Министерства культуры Российской Федерации от 8 октября 2012 г. N 1077 </a:t>
            </a:r>
            <a:r>
              <a:rPr lang="ru-RU" sz="2400" b="1" smtClean="0">
                <a:latin typeface="Arial" charset="0"/>
              </a:rPr>
              <a:t>«Об утверждении Порядка учета документов, входящих в состав библиотечного фонда»;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Arial" charset="0"/>
              </a:rPr>
              <a:t>       </a:t>
            </a:r>
            <a:r>
              <a:rPr lang="ru-RU" sz="2400" smtClean="0">
                <a:latin typeface="Arial" charset="0"/>
              </a:rPr>
              <a:t>ГОСТ Р 7.0.93-2015. Национальный стандарт Российской Федерации</a:t>
            </a:r>
            <a:r>
              <a:rPr lang="ru-RU" sz="2400" b="1" smtClean="0">
                <a:latin typeface="Arial" charset="0"/>
              </a:rPr>
              <a:t> «Библиотечный фонд. Технология формирования» 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1"/>
          </p:nvPr>
        </p:nvSpPr>
        <p:spPr>
          <a:xfrm>
            <a:off x="87313" y="195263"/>
            <a:ext cx="8877300" cy="33940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Arial" charset="0"/>
              </a:rPr>
              <a:t>          </a:t>
            </a:r>
            <a:r>
              <a:rPr lang="ru-RU" sz="2800" smtClean="0">
                <a:latin typeface="Arial" charset="0"/>
              </a:rPr>
              <a:t>Основанием для проведения проверки является Приказ.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b="1" smtClean="0">
                <a:latin typeface="Arial" charset="0"/>
              </a:rPr>
              <a:t>	   Приказом</a:t>
            </a:r>
            <a:r>
              <a:rPr lang="ru-RU" sz="2800" smtClean="0">
                <a:latin typeface="Arial" charset="0"/>
              </a:rPr>
              <a:t> назначается проверочная комиссия (3-5 человек) во главе с председателем, который несет всю ответственность за ход, организацию и итоги проверки.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	   В состав комиссии обязательно входит ответственный за проверяемый фонд сотрудник (а при передаче библиотеки – и принимающий библиотеку), а также представитель бухгалтерии. Создание комиссии необходимо для того, чтобы работа по проверке была юридически организована и оформлена.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Проверка фонда</a:t>
            </a:r>
            <a:r>
              <a:rPr lang="ru-RU" sz="3200" smtClean="0">
                <a:latin typeface="Arial" charset="0"/>
              </a:rPr>
              <a:t>:</a:t>
            </a:r>
            <a:r>
              <a:rPr lang="ru-RU" sz="3200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68313" y="1131888"/>
            <a:ext cx="8229600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плановая </a:t>
            </a:r>
            <a:r>
              <a:rPr lang="ru-RU" smtClean="0">
                <a:latin typeface="Arial" charset="0"/>
              </a:rPr>
              <a:t>— проводится периодически;</a:t>
            </a:r>
            <a:r>
              <a:rPr lang="ru-RU" b="1" smtClean="0">
                <a:latin typeface="Arial" charset="0"/>
              </a:rPr>
              <a:t> </a:t>
            </a:r>
            <a:endParaRPr lang="ru-RU" smtClean="0">
              <a:latin typeface="Arial" charset="0"/>
            </a:endParaRPr>
          </a:p>
          <a:p>
            <a:pPr algn="just">
              <a:lnSpc>
                <a:spcPct val="90000"/>
              </a:lnSpc>
            </a:pPr>
            <a:r>
              <a:rPr lang="ru-RU" b="1" smtClean="0">
                <a:latin typeface="Arial" charset="0"/>
              </a:rPr>
              <a:t>экстренная или внеочередная </a:t>
            </a:r>
            <a:r>
              <a:rPr lang="ru-RU" smtClean="0">
                <a:latin typeface="Arial" charset="0"/>
              </a:rPr>
              <a:t>—</a:t>
            </a:r>
            <a:r>
              <a:rPr lang="ru-RU" b="1" smtClean="0">
                <a:latin typeface="Arial" charset="0"/>
              </a:rPr>
              <a:t> </a:t>
            </a:r>
            <a:r>
              <a:rPr lang="ru-RU" smtClean="0">
                <a:latin typeface="Arial" charset="0"/>
              </a:rPr>
              <a:t>в случае смены материально ответственного лица в библиотеке, после переезда, ремонта, при реорганизации или ликвидации библиотеки. </a:t>
            </a:r>
          </a:p>
          <a:p>
            <a:pPr>
              <a:lnSpc>
                <a:spcPct val="90000"/>
              </a:lnSpc>
            </a:pPr>
            <a:endParaRPr lang="ru-RU" sz="2400" b="1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1588" y="700088"/>
            <a:ext cx="9036050" cy="2238375"/>
          </a:xfrm>
        </p:spPr>
        <p:txBody>
          <a:bodyPr/>
          <a:lstStyle/>
          <a:p>
            <a:r>
              <a:rPr lang="ru-RU" sz="2400" smtClean="0"/>
              <a:t>фонд редких и ценных книг - один раз в 5 лет;</a:t>
            </a:r>
          </a:p>
          <a:p>
            <a:r>
              <a:rPr lang="ru-RU" sz="2400" smtClean="0"/>
              <a:t>фонды библиотек до 50 тысяч учетных единиц - один раз в 5 лет;</a:t>
            </a:r>
          </a:p>
          <a:p>
            <a:r>
              <a:rPr lang="ru-RU" sz="2400" smtClean="0"/>
              <a:t>фонды библиотек от 50 до 200 тысяч уч. ед. - один раз в 7 лет;</a:t>
            </a:r>
          </a:p>
          <a:p>
            <a:r>
              <a:rPr lang="ru-RU" sz="2400" smtClean="0"/>
              <a:t>фонды библиотек от 200 тысяч до 1 млн. уч. ед. - один раз в 10 лет;</a:t>
            </a:r>
          </a:p>
          <a:p>
            <a:r>
              <a:rPr lang="ru-RU" sz="2400" smtClean="0"/>
              <a:t>фонды библиотек от 1 до 10 млн. уч. ед. - один раз в 15 лет;</a:t>
            </a:r>
          </a:p>
          <a:p>
            <a:r>
              <a:rPr lang="ru-RU" sz="2400" smtClean="0"/>
              <a:t>фонды библиотек от 10 до 20 млн. уч. ед. - один раз в 20 лет;</a:t>
            </a:r>
          </a:p>
          <a:p>
            <a:r>
              <a:rPr lang="ru-RU" sz="2400" smtClean="0"/>
              <a:t>фонды библиотек свыше 20 млн. уч. ед. - 1 млн. экз. в год.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57250"/>
          </a:xfrm>
        </p:spPr>
        <p:txBody>
          <a:bodyPr/>
          <a:lstStyle/>
          <a:p>
            <a:r>
              <a:rPr lang="ru-RU" sz="2400" b="1" smtClean="0">
                <a:latin typeface="Arial" charset="0"/>
                <a:cs typeface="Arial" charset="0"/>
              </a:rPr>
              <a:t>Периодичность проведения проверки фонда: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913</Words>
  <Application>Microsoft Office PowerPoint</Application>
  <PresentationFormat>Экран (16:9)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Слайд 1</vt:lpstr>
      <vt:lpstr>Слайд 2</vt:lpstr>
      <vt:lpstr>Слайд 3</vt:lpstr>
      <vt:lpstr>Объём фонда по отраслям знания на 01.01.2024</vt:lpstr>
      <vt:lpstr>Слайд 5</vt:lpstr>
      <vt:lpstr>Слайд 6</vt:lpstr>
      <vt:lpstr>Слайд 7</vt:lpstr>
      <vt:lpstr>Проверка фонда: </vt:lpstr>
      <vt:lpstr>Периодичность проведения проверки фонда:</vt:lpstr>
      <vt:lpstr>Этапы проверки фонда </vt:lpstr>
      <vt:lpstr>Подготовительный этап:</vt:lpstr>
      <vt:lpstr>Слайд 12</vt:lpstr>
      <vt:lpstr>Слайд 13</vt:lpstr>
      <vt:lpstr>Слайд 14</vt:lpstr>
      <vt:lpstr>Основной этап – проверка фонда </vt:lpstr>
      <vt:lpstr>Проверка с помощью контрольных талонов </vt:lpstr>
      <vt:lpstr>Слайд 17</vt:lpstr>
      <vt:lpstr>Слайд 18</vt:lpstr>
      <vt:lpstr>Слайд 19</vt:lpstr>
      <vt:lpstr>Итоги проверки</vt:lpstr>
      <vt:lpstr>Слайд 21</vt:lpstr>
      <vt:lpstr>Утрата фонда</vt:lpstr>
      <vt:lpstr>Слайд 23</vt:lpstr>
      <vt:lpstr>Утеря или не возврат читателями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ofirbo-2</dc:creator>
  <cp:lastModifiedBy>Ирина</cp:lastModifiedBy>
  <cp:revision>311</cp:revision>
  <cp:lastPrinted>2024-05-14T05:59:39Z</cp:lastPrinted>
  <dcterms:created xsi:type="dcterms:W3CDTF">2022-03-24T12:55:08Z</dcterms:created>
  <dcterms:modified xsi:type="dcterms:W3CDTF">2024-05-15T08:03:19Z</dcterms:modified>
</cp:coreProperties>
</file>