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344" r:id="rId3"/>
    <p:sldId id="334" r:id="rId4"/>
    <p:sldId id="336" r:id="rId5"/>
    <p:sldId id="339" r:id="rId6"/>
    <p:sldId id="340" r:id="rId7"/>
    <p:sldId id="343" r:id="rId8"/>
    <p:sldId id="346" r:id="rId9"/>
    <p:sldId id="33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10F"/>
    <a:srgbClr val="14A8BC"/>
    <a:srgbClr val="87D1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7" autoAdjust="0"/>
    <p:restoredTop sz="94660"/>
  </p:normalViewPr>
  <p:slideViewPr>
    <p:cSldViewPr>
      <p:cViewPr>
        <p:scale>
          <a:sx n="75" d="100"/>
          <a:sy n="75" d="100"/>
        </p:scale>
        <p:origin x="-372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PT Serif" pitchFamily="18" charset="-52"/>
                <a:ea typeface="PT Serif" pitchFamily="18" charset="-52"/>
              </a:rPr>
              <a:t>Получено </a:t>
            </a:r>
            <a:r>
              <a:rPr lang="ru-RU" sz="1400" dirty="0" smtClean="0">
                <a:latin typeface="PT Serif" pitchFamily="18" charset="-52"/>
                <a:ea typeface="PT Serif" pitchFamily="18" charset="-52"/>
              </a:rPr>
              <a:t>по ЭДД</a:t>
            </a:r>
            <a:endParaRPr lang="ru-RU" sz="1400" dirty="0">
              <a:latin typeface="PT Serif" pitchFamily="18" charset="-52"/>
              <a:ea typeface="PT Serif" pitchFamily="18" charset="-52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Получено ЭДД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638</c:v>
                </c:pt>
                <c:pt idx="1">
                  <c:v>466</c:v>
                </c:pt>
                <c:pt idx="2">
                  <c:v>624</c:v>
                </c:pt>
              </c:numCache>
            </c:numRef>
          </c:val>
        </c:ser>
        <c:axId val="79840384"/>
        <c:axId val="83294848"/>
      </c:barChart>
      <c:catAx>
        <c:axId val="79840384"/>
        <c:scaling>
          <c:orientation val="minMax"/>
        </c:scaling>
        <c:axPos val="b"/>
        <c:numFmt formatCode="General" sourceLinked="1"/>
        <c:tickLblPos val="nextTo"/>
        <c:crossAx val="83294848"/>
        <c:crosses val="autoZero"/>
        <c:auto val="1"/>
        <c:lblAlgn val="ctr"/>
        <c:lblOffset val="100"/>
      </c:catAx>
      <c:valAx>
        <c:axId val="83294848"/>
        <c:scaling>
          <c:orientation val="minMax"/>
        </c:scaling>
        <c:axPos val="l"/>
        <c:majorGridlines/>
        <c:numFmt formatCode="General" sourceLinked="1"/>
        <c:tickLblPos val="nextTo"/>
        <c:crossAx val="798403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PT Serif" pitchFamily="18" charset="-52"/>
                <a:ea typeface="PT Serif" pitchFamily="18" charset="-52"/>
              </a:rPr>
              <a:t>Абоненты МБА ЭДД</a:t>
            </a:r>
            <a:endParaRPr lang="ru-RU" sz="1400" dirty="0">
              <a:latin typeface="PT Serif" pitchFamily="18" charset="-52"/>
              <a:ea typeface="PT Serif" pitchFamily="18" charset="-52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Абоненты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225</c:v>
                </c:pt>
                <c:pt idx="1">
                  <c:v>228</c:v>
                </c:pt>
                <c:pt idx="2">
                  <c:v>288</c:v>
                </c:pt>
              </c:numCache>
            </c:numRef>
          </c:val>
        </c:ser>
        <c:axId val="83329408"/>
        <c:axId val="83351040"/>
      </c:barChart>
      <c:catAx>
        <c:axId val="83329408"/>
        <c:scaling>
          <c:orientation val="minMax"/>
        </c:scaling>
        <c:axPos val="b"/>
        <c:numFmt formatCode="General" sourceLinked="1"/>
        <c:tickLblPos val="nextTo"/>
        <c:crossAx val="83351040"/>
        <c:crosses val="autoZero"/>
        <c:auto val="1"/>
        <c:lblAlgn val="ctr"/>
        <c:lblOffset val="100"/>
      </c:catAx>
      <c:valAx>
        <c:axId val="83351040"/>
        <c:scaling>
          <c:orientation val="minMax"/>
        </c:scaling>
        <c:axPos val="l"/>
        <c:majorGridlines/>
        <c:numFmt formatCode="General" sourceLinked="1"/>
        <c:tickLblPos val="nextTo"/>
        <c:crossAx val="833294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PT Serif" pitchFamily="18" charset="-52"/>
                <a:ea typeface="PT Serif" pitchFamily="18" charset="-52"/>
              </a:rPr>
              <a:t>Выдано </a:t>
            </a:r>
            <a:r>
              <a:rPr lang="ru-RU" sz="1400" dirty="0" smtClean="0">
                <a:latin typeface="PT Serif" pitchFamily="18" charset="-52"/>
                <a:ea typeface="PT Serif" pitchFamily="18" charset="-52"/>
              </a:rPr>
              <a:t>по ЭДД</a:t>
            </a:r>
            <a:endParaRPr lang="ru-RU" sz="1400" dirty="0">
              <a:latin typeface="PT Serif" pitchFamily="18" charset="-52"/>
              <a:ea typeface="PT Serif" pitchFamily="18" charset="-52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ЭДД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268</c:v>
                </c:pt>
                <c:pt idx="1">
                  <c:v>188</c:v>
                </c:pt>
                <c:pt idx="2">
                  <c:v>515</c:v>
                </c:pt>
              </c:numCache>
            </c:numRef>
          </c:val>
        </c:ser>
        <c:axId val="84026112"/>
        <c:axId val="84027648"/>
      </c:barChart>
      <c:catAx>
        <c:axId val="84026112"/>
        <c:scaling>
          <c:orientation val="minMax"/>
        </c:scaling>
        <c:axPos val="b"/>
        <c:numFmt formatCode="General" sourceLinked="1"/>
        <c:tickLblPos val="nextTo"/>
        <c:crossAx val="84027648"/>
        <c:crosses val="autoZero"/>
        <c:auto val="1"/>
        <c:lblAlgn val="ctr"/>
        <c:lblOffset val="100"/>
      </c:catAx>
      <c:valAx>
        <c:axId val="84027648"/>
        <c:scaling>
          <c:orientation val="minMax"/>
        </c:scaling>
        <c:axPos val="l"/>
        <c:majorGridlines/>
        <c:numFmt formatCode="General" sourceLinked="1"/>
        <c:tickLblPos val="nextTo"/>
        <c:crossAx val="840261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PT Serif" pitchFamily="18" charset="-52"/>
                <a:ea typeface="PT Serif" pitchFamily="18" charset="-52"/>
              </a:rPr>
              <a:t>Всего выдано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выдано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3180</c:v>
                </c:pt>
                <c:pt idx="1">
                  <c:v>3340</c:v>
                </c:pt>
                <c:pt idx="2">
                  <c:v>3808</c:v>
                </c:pt>
              </c:numCache>
            </c:numRef>
          </c:val>
        </c:ser>
        <c:axId val="84088320"/>
        <c:axId val="84089856"/>
      </c:barChart>
      <c:catAx>
        <c:axId val="84088320"/>
        <c:scaling>
          <c:orientation val="minMax"/>
        </c:scaling>
        <c:axPos val="b"/>
        <c:numFmt formatCode="General" sourceLinked="1"/>
        <c:tickLblPos val="nextTo"/>
        <c:crossAx val="84089856"/>
        <c:crosses val="autoZero"/>
        <c:auto val="1"/>
        <c:lblAlgn val="ctr"/>
        <c:lblOffset val="100"/>
      </c:catAx>
      <c:valAx>
        <c:axId val="84089856"/>
        <c:scaling>
          <c:orientation val="minMax"/>
        </c:scaling>
        <c:axPos val="l"/>
        <c:majorGridlines/>
        <c:numFmt formatCode="General" sourceLinked="1"/>
        <c:tickLblPos val="nextTo"/>
        <c:crossAx val="8408832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56C1-A0D1-454B-8D45-AACEFB44B7F3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224D3-A3D7-4062-9296-BF717352A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4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A21-1E83-4F5F-82BD-66A74D1FF75C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C033-E586-4678-BBA4-D010B052D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142990"/>
            <a:ext cx="8215338" cy="35719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PT Serif" pitchFamily="18" charset="-52"/>
                <a:ea typeface="PT Serif" pitchFamily="18" charset="-52"/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Электронная доставка      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    документов: современные   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    технологии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Светлана Борисовна Чиникина, главный библиотекарь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отдела библиотечных и информационных коммуникаций,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издательско-полиграфической деятельности и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>дополнительного обслуживания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PT Serif" pitchFamily="18" charset="-52"/>
                <a:ea typeface="PT Serif" pitchFamily="18" charset="-52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PT Serif" pitchFamily="18" charset="-52"/>
              <a:ea typeface="PT Serif" pitchFamily="18" charset="-52"/>
            </a:endParaRPr>
          </a:p>
        </p:txBody>
      </p:sp>
      <p:pic>
        <p:nvPicPr>
          <p:cNvPr id="2051" name="Picture 3" descr="\\Serv_k2\incom\Сервисный центр\ОБРАЗЦЫ\Логотип new\лого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143008" cy="816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3042" y="285735"/>
            <a:ext cx="70723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Горького </a:t>
            </a:r>
            <a:endParaRPr lang="ru-RU" sz="16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357686" y="4857766"/>
            <a:ext cx="4786314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8496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071538" y="357172"/>
            <a:ext cx="2214578" cy="1428760"/>
          </a:xfrm>
          <a:prstGeom prst="verticalScroll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Положение </a:t>
            </a:r>
          </a:p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о национальной системе</a:t>
            </a:r>
          </a:p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 МБА и ЭДД РФ</a:t>
            </a:r>
            <a:endParaRPr lang="ru-RU" sz="1400" b="1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1394885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smtClean="0">
                <a:latin typeface="PT Serif" pitchFamily="18" charset="-52"/>
                <a:ea typeface="PT Serif" pitchFamily="18" charset="-52"/>
                <a:cs typeface="Times New Roman" pitchFamily="18" charset="0"/>
              </a:rPr>
              <a:t>                                                  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Электронная доставка:</a:t>
            </a: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T Serif" pitchFamily="18" charset="-52"/>
              <a:ea typeface="PT Serif" pitchFamily="18" charset="-5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T Serif" pitchFamily="18" charset="-52"/>
              <a:ea typeface="PT Serif" pitchFamily="18" charset="-52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smtClean="0">
                <a:latin typeface="PT Serif" pitchFamily="18" charset="-52"/>
                <a:ea typeface="PT Serif" pitchFamily="18" charset="-52"/>
                <a:cs typeface="Times New Roman" pitchFamily="18" charset="0"/>
              </a:rPr>
              <a:t>                 -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сканированных страниц документов</a:t>
            </a:r>
            <a:r>
              <a:rPr kumimoji="0" lang="ru-RU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из фонда  РОУНБ;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T Serif" pitchFamily="18" charset="-52"/>
              <a:ea typeface="PT Serif" pitchFamily="18" charset="-5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Times New Roman" pitchFamily="18" charset="0"/>
              </a:rPr>
              <a:t>                 - копий, полученных из других библиотек;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T Serif" pitchFamily="18" charset="-52"/>
              <a:ea typeface="PT Serif" pitchFamily="18" charset="-5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Arial" pitchFamily="34" charset="0"/>
              </a:rPr>
              <a:t>                 - заимствованных копий из электронных баз ресурсов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mtClean="0">
                <a:latin typeface="PT Serif" pitchFamily="18" charset="-52"/>
                <a:ea typeface="PT Serif" pitchFamily="18" charset="-52"/>
                <a:cs typeface="Arial" pitchFamily="34" charset="0"/>
              </a:rPr>
              <a:t>                   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erif" pitchFamily="18" charset="-52"/>
                <a:ea typeface="PT Serif" pitchFamily="18" charset="-52"/>
                <a:cs typeface="Arial" pitchFamily="34" charset="0"/>
              </a:rPr>
              <a:t>удаленного доступа.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T Serif" pitchFamily="18" charset="-52"/>
              <a:ea typeface="PT Serif" pitchFamily="18" charset="-52"/>
              <a:cs typeface="Arial" pitchFamily="34" charset="0"/>
            </a:endParaRPr>
          </a:p>
        </p:txBody>
      </p:sp>
      <p:sp>
        <p:nvSpPr>
          <p:cNvPr id="10" name="Управляющая кнопка: документ 9">
            <a:hlinkClick r:id="" action="ppaction://noaction" highlightClick="1"/>
          </p:cNvPr>
          <p:cNvSpPr/>
          <p:nvPr/>
        </p:nvSpPr>
        <p:spPr>
          <a:xfrm>
            <a:off x="6572264" y="357172"/>
            <a:ext cx="2000264" cy="1428760"/>
          </a:xfrm>
          <a:prstGeom prst="actionButtonDocumen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Договоры</a:t>
            </a:r>
          </a:p>
          <a:p>
            <a:pPr algn="ctr"/>
            <a:endParaRPr lang="ru-RU" sz="1400" b="1" dirty="0" smtClean="0">
              <a:latin typeface="PT Serif" pitchFamily="18" charset="-52"/>
              <a:ea typeface="PT Serif" pitchFamily="18" charset="-52"/>
            </a:endParaRPr>
          </a:p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РГБ</a:t>
            </a:r>
          </a:p>
          <a:p>
            <a:pPr algn="ctr"/>
            <a:r>
              <a:rPr lang="ru-RU" sz="1400" b="1" dirty="0" smtClean="0">
                <a:latin typeface="PT Serif" pitchFamily="18" charset="-52"/>
                <a:ea typeface="PT Serif" pitchFamily="18" charset="-52"/>
              </a:rPr>
              <a:t>АРБИКОН</a:t>
            </a:r>
            <a:endParaRPr lang="ru-RU" sz="1400" b="1" dirty="0">
              <a:latin typeface="PT Serif" pitchFamily="18" charset="-52"/>
              <a:ea typeface="PT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 flipH="1">
            <a:off x="928662" y="357172"/>
            <a:ext cx="6715172" cy="500066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T Serif" pitchFamily="18" charset="-52"/>
                <a:ea typeface="PT Serif" pitchFamily="18" charset="-52"/>
                <a:cs typeface="+mn-cs"/>
              </a:rPr>
              <a:t>Сервис МБА ЭДД «Электронный заказ документов»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T Serif" pitchFamily="18" charset="-52"/>
              <a:ea typeface="PT Serif" pitchFamily="18" charset="-52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14428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8"/>
            <a:ext cx="4214810" cy="30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?https%3A%2F%2Froun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285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429256" y="2285998"/>
          <a:ext cx="314327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357290" y="214296"/>
          <a:ext cx="328614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428728" y="2357436"/>
          <a:ext cx="32147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286380" y="214296"/>
          <a:ext cx="321471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28662" y="285735"/>
            <a:ext cx="8001056" cy="78581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PT Serif" pitchFamily="18" charset="-52"/>
                <a:ea typeface="PT Serif" pitchFamily="18" charset="-52"/>
                <a:cs typeface="Open Sans" pitchFamily="34" charset="0"/>
              </a:rPr>
              <a:t>АРБИКОН.  Сводный каталог периодики библиотек России</a:t>
            </a:r>
            <a:endParaRPr lang="ru-RU" sz="1800" b="1" dirty="0">
              <a:latin typeface="PT Serif" pitchFamily="18" charset="-52"/>
              <a:ea typeface="PT Serif" pitchFamily="18" charset="-52"/>
              <a:cs typeface="Open Sans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6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6"/>
            <a:ext cx="4078770" cy="30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14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14"/>
            <a:ext cx="40097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71604" y="357172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Serif" pitchFamily="18" charset="-52"/>
                <a:ea typeface="PT Serif" pitchFamily="18" charset="-52"/>
              </a:rPr>
              <a:t>Автоматизированное рабочее место ЭДД АРБИКОН</a:t>
            </a:r>
            <a:endParaRPr lang="ru-RU" b="1" dirty="0">
              <a:latin typeface="PT Serif" pitchFamily="18" charset="-52"/>
              <a:ea typeface="PT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73"/>
            <a:ext cx="7858180" cy="352404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endParaRPr lang="ru-RU" sz="1400" b="1" i="1" dirty="0" smtClean="0">
              <a:latin typeface="PT Serif" pitchFamily="18" charset="-52"/>
              <a:ea typeface="PT Serif" pitchFamily="18" charset="-52"/>
            </a:endParaRPr>
          </a:p>
          <a:p>
            <a:pPr algn="ctr"/>
            <a:endParaRPr lang="ru-RU" sz="1400" b="1" i="1" dirty="0" smtClean="0">
              <a:latin typeface="PT Serif" pitchFamily="18" charset="-52"/>
              <a:ea typeface="PT Serif" pitchFamily="18" charset="-52"/>
            </a:endParaRPr>
          </a:p>
          <a:p>
            <a:pPr algn="just"/>
            <a:endParaRPr lang="ru-RU" sz="1300" b="1" i="1" dirty="0" smtClean="0">
              <a:latin typeface="PT Serif" pitchFamily="18" charset="-52"/>
              <a:ea typeface="PT Serif" pitchFamily="18" charset="-52"/>
            </a:endParaRPr>
          </a:p>
          <a:p>
            <a:r>
              <a:rPr lang="ru-RU" sz="1300" b="1" i="1" dirty="0" err="1" smtClean="0">
                <a:latin typeface="PT Serif" pitchFamily="18" charset="-52"/>
                <a:ea typeface="PT Serif" pitchFamily="18" charset="-52"/>
              </a:rPr>
              <a:t>Фондодержатели</a:t>
            </a:r>
            <a:r>
              <a:rPr lang="ru-RU" sz="1300" b="1" i="1" dirty="0" smtClean="0">
                <a:latin typeface="PT Serif" pitchFamily="18" charset="-52"/>
                <a:ea typeface="PT Serif" pitchFamily="18" charset="-52"/>
              </a:rPr>
              <a:t> </a:t>
            </a:r>
            <a:r>
              <a:rPr lang="ru-RU" sz="1300" b="1" i="1" dirty="0" smtClean="0">
                <a:latin typeface="PT Serif" pitchFamily="18" charset="-52"/>
                <a:ea typeface="PT Serif" pitchFamily="18" charset="-52"/>
              </a:rPr>
              <a:t>имеют право при условии отсутствия цели извлечения прибыли и без согласия автора или иного правообладателя и без выплаты вознаграждения, но с обязательным указанием имени автора, произведение которого используется, и источника</a:t>
            </a:r>
          </a:p>
          <a:p>
            <a:r>
              <a:rPr lang="ru-RU" sz="1300" b="1" i="1" dirty="0" smtClean="0">
                <a:latin typeface="PT Serif" pitchFamily="18" charset="-52"/>
                <a:ea typeface="PT Serif" pitchFamily="18" charset="-52"/>
              </a:rPr>
              <a:t>заимствования создавать в единственном экземпляре и предоставлять копии, в том числе в электронной форме, отдельных статей и малообъемных произведений, правомерно опубликованных в сборниках, газетах и других периодических печатных изданиях, коротких</a:t>
            </a:r>
          </a:p>
          <a:p>
            <a:r>
              <a:rPr lang="ru-RU" sz="1300" b="1" i="1" dirty="0" smtClean="0">
                <a:latin typeface="PT Serif" pitchFamily="18" charset="-52"/>
                <a:ea typeface="PT Serif" pitchFamily="18" charset="-52"/>
              </a:rPr>
              <a:t>отрывков из иных правомерно опубликованных письменных произведений (с иллюстрациями или без иллюстраций) по запросам граждан для научных и образовательных целей.*</a:t>
            </a:r>
          </a:p>
          <a:p>
            <a:endParaRPr lang="ru-RU" sz="1300" b="1" i="1" dirty="0" smtClean="0">
              <a:latin typeface="PT Serif" pitchFamily="18" charset="-52"/>
              <a:ea typeface="PT Serif" pitchFamily="18" charset="-52"/>
            </a:endParaRPr>
          </a:p>
          <a:p>
            <a:r>
              <a:rPr lang="ru-RU" sz="1300" i="1" dirty="0" smtClean="0">
                <a:latin typeface="PT Serif" pitchFamily="18" charset="-52"/>
                <a:ea typeface="PT Serif" pitchFamily="18" charset="-52"/>
              </a:rPr>
              <a:t>* Согласно п. 5. ст. 1275 Ч. IV ГК РФ «Свободное использование произведения библиотеками, архивами и образовательными организациями» (на основании Федерального закона Российской Федерации от 12 марта 2014 г. N 35-ФЗ «О внесении изменений в части первую, вторую и четвертую</a:t>
            </a:r>
          </a:p>
          <a:p>
            <a:r>
              <a:rPr lang="ru-RU" sz="1300" i="1" dirty="0" smtClean="0">
                <a:latin typeface="PT Serif" pitchFamily="18" charset="-52"/>
                <a:ea typeface="PT Serif" pitchFamily="18" charset="-52"/>
              </a:rPr>
              <a:t>Гражданского кодекса Российской Федерации и отдельные законодательные акты Российской Федерации»).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214296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PT Serif" pitchFamily="18" charset="-52"/>
                <a:ea typeface="PT Serif" pitchFamily="18" charset="-52"/>
              </a:rPr>
              <a:t> </a:t>
            </a:r>
            <a:r>
              <a:rPr lang="ru-RU" b="1" dirty="0" smtClean="0">
                <a:latin typeface="PT Serif" pitchFamily="18" charset="-52"/>
                <a:ea typeface="PT Serif" pitchFamily="18" charset="-52"/>
              </a:rPr>
              <a:t>«Положение о национальной системе МБА и ДД РФ» </a:t>
            </a:r>
          </a:p>
          <a:p>
            <a:pPr algn="ctr"/>
            <a:r>
              <a:rPr lang="ru-RU" dirty="0" smtClean="0">
                <a:latin typeface="PT Serif" pitchFamily="18" charset="-52"/>
                <a:ea typeface="PT Serif" pitchFamily="18" charset="-52"/>
              </a:rPr>
              <a:t>(новая редакция, утв. 22.02.2018 г.)</a:t>
            </a:r>
          </a:p>
          <a:p>
            <a:pPr algn="ctr"/>
            <a:endParaRPr lang="ru-RU" dirty="0">
              <a:latin typeface="PT Serif" pitchFamily="18" charset="-52"/>
              <a:ea typeface="PT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10800000">
            <a:off x="4429124" y="4786328"/>
            <a:ext cx="4714876" cy="1588"/>
          </a:xfrm>
          <a:prstGeom prst="line">
            <a:avLst/>
          </a:prstGeom>
          <a:ln w="12700">
            <a:solidFill>
              <a:srgbClr val="8B21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36" y="4813548"/>
            <a:ext cx="557216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</a:t>
            </a:r>
            <a:r>
              <a:rPr lang="ru-RU" sz="12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го </a:t>
            </a:r>
            <a:endParaRPr lang="ru-RU" sz="12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428860" y="-142894"/>
            <a:ext cx="4786346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itchFamily="34" charset="0"/>
              </a:rPr>
              <a:t>                                       </a:t>
            </a:r>
            <a:r>
              <a:rPr lang="ru-RU" sz="2000" b="1" dirty="0" smtClean="0">
                <a:latin typeface="PT Serif" pitchFamily="18" charset="-52"/>
                <a:ea typeface="PT Serif" pitchFamily="18" charset="-52"/>
              </a:rPr>
              <a:t>Фонды библиотек</a:t>
            </a:r>
            <a:endParaRPr lang="ru-RU" sz="2000" b="1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357554" y="1977684"/>
            <a:ext cx="2857520" cy="1080120"/>
          </a:xfrm>
          <a:prstGeom prst="ellipse">
            <a:avLst/>
          </a:prstGeom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T Serif" pitchFamily="18" charset="-52"/>
                <a:ea typeface="PT Serif" pitchFamily="18" charset="-52"/>
                <a:cs typeface="+mn-cs"/>
              </a:rPr>
              <a:t>Центр МБА ЭДД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T Serif" pitchFamily="18" charset="-52"/>
                <a:ea typeface="PT Serif" pitchFamily="18" charset="-52"/>
                <a:cs typeface="+mn-cs"/>
              </a:rPr>
              <a:t>          РОУНБ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PT Serif" pitchFamily="18" charset="-52"/>
              <a:ea typeface="PT Serif" pitchFamily="18" charset="-52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3214692"/>
            <a:ext cx="2461952" cy="1357322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Библиотеки</a:t>
            </a:r>
          </a:p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муниципальных районов Рязанской области</a:t>
            </a:r>
            <a:endParaRPr lang="ru-RU" b="1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597864"/>
            <a:ext cx="2000264" cy="702078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Региональные библи</a:t>
            </a:r>
            <a:r>
              <a:rPr lang="ru-RU" b="1" dirty="0" smtClean="0">
                <a:solidFill>
                  <a:schemeClr val="bg1"/>
                </a:solidFill>
                <a:latin typeface="PT Serif" pitchFamily="18" charset="-52"/>
                <a:ea typeface="PT Serif" pitchFamily="18" charset="-52"/>
              </a:rPr>
              <a:t>отеки</a:t>
            </a:r>
            <a:endParaRPr lang="ru-RU" b="1" dirty="0">
              <a:solidFill>
                <a:schemeClr val="bg1"/>
              </a:solidFill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857238"/>
            <a:ext cx="2247638" cy="642942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Библиотеки </a:t>
            </a:r>
          </a:p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г. Рязани</a:t>
            </a:r>
            <a:endParaRPr lang="ru-RU" b="1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843558"/>
            <a:ext cx="2071702" cy="648072"/>
          </a:xfrm>
          <a:prstGeom prst="round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erif" pitchFamily="18" charset="-52"/>
                <a:ea typeface="PT Serif" pitchFamily="18" charset="-52"/>
              </a:rPr>
              <a:t>Федеральные библиотеки</a:t>
            </a:r>
            <a:endParaRPr lang="ru-RU" b="1" dirty="0">
              <a:latin typeface="PT Serif" pitchFamily="18" charset="-52"/>
              <a:ea typeface="PT Serif" pitchFamily="18" charset="-52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 rot="2911463">
            <a:off x="6208410" y="1388036"/>
            <a:ext cx="45719" cy="7655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9109568" flipH="1">
            <a:off x="5896099" y="3014137"/>
            <a:ext cx="46323" cy="7340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2595668">
            <a:off x="3484026" y="3049648"/>
            <a:ext cx="45719" cy="8041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 rot="18809581" flipH="1">
            <a:off x="3318871" y="1407533"/>
            <a:ext cx="45719" cy="7007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358345" y="205979"/>
            <a:ext cx="285751" cy="85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14"/>
            <a:ext cx="8143932" cy="35945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Центр МБА ЭДД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(4912) </a:t>
            </a:r>
            <a:r>
              <a:rPr lang="ru-RU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93-55-10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mba@rounb.ru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mba.ryazan@yandex.ru</a:t>
            </a:r>
            <a:endParaRPr lang="ru-RU" sz="2000" b="1" dirty="0" smtClean="0">
              <a:solidFill>
                <a:srgbClr val="0070C0"/>
              </a:solidFill>
              <a:latin typeface="PT Serif" pitchFamily="18" charset="-52"/>
              <a:ea typeface="PT Serif" pitchFamily="18" charset="-52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www</a:t>
            </a:r>
            <a:r>
              <a:rPr lang="ru-RU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  <a:latin typeface="PT Serif" pitchFamily="18" charset="-52"/>
                <a:ea typeface="PT Serif" pitchFamily="18" charset="-52"/>
              </a:rPr>
              <a:t>rounb.ru</a:t>
            </a:r>
            <a:endParaRPr lang="ru-RU" sz="2000" b="1" dirty="0">
              <a:solidFill>
                <a:srgbClr val="0070C0"/>
              </a:solidFill>
              <a:latin typeface="PT Serif" pitchFamily="18" charset="-52"/>
              <a:ea typeface="PT Serif" pitchFamily="18" charset="-52"/>
            </a:endParaRPr>
          </a:p>
        </p:txBody>
      </p:sp>
      <p:pic>
        <p:nvPicPr>
          <p:cNvPr id="4" name="Picture 3" descr="\\Serv_k2\incom\Сервисный центр\ОБРАЗЦЫ\Логотип new\лого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1143008" cy="816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85735"/>
            <a:ext cx="70723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600" dirty="0" smtClean="0">
                <a:solidFill>
                  <a:srgbClr val="8B210F"/>
                </a:solidFill>
                <a:latin typeface="PT Serif" pitchFamily="18" charset="-52"/>
                <a:ea typeface="PT Serif" pitchFamily="18" charset="-52"/>
              </a:rPr>
              <a:t>Рязанская областная универсальная научная библиотека им. Горького </a:t>
            </a:r>
            <a:endParaRPr lang="ru-RU" sz="1600" dirty="0">
              <a:solidFill>
                <a:srgbClr val="8B210F"/>
              </a:solidFill>
              <a:latin typeface="PT Serif" pitchFamily="18" charset="-52"/>
              <a:ea typeface="PT Serif" pitchFamily="18" charset="-52"/>
            </a:endParaRPr>
          </a:p>
        </p:txBody>
      </p:sp>
      <p:pic>
        <p:nvPicPr>
          <p:cNvPr id="7" name="Picture 2" descr="\\Serv_k2\incom\Сервисный центр\ОБРАЗЦЫ\Фасад библио\магниты\20160715_14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3075188"/>
            <a:ext cx="3929090" cy="165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362</Words>
  <Application>Microsoft Office PowerPoint</Application>
  <PresentationFormat>Экран (16:9)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Электронная доставка            документов: современные         технологии  Светлана Борисовна Чиникина, главный библиотекарь  отдела библиотечных и информационных коммуникаций,  издательско-полиграфической деятельности и  дополнительного обслуживания   </vt:lpstr>
      <vt:lpstr>Слайд 2</vt:lpstr>
      <vt:lpstr>Слайд 3</vt:lpstr>
      <vt:lpstr>Слайд 4</vt:lpstr>
      <vt:lpstr>АРБИКОН.  Сводный каталог периодики библиотек России</vt:lpstr>
      <vt:lpstr>Слайд 6</vt:lpstr>
      <vt:lpstr>Слайд 7</vt:lpstr>
      <vt:lpstr>                                       Фонды библиотек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mba2</cp:lastModifiedBy>
  <cp:revision>149</cp:revision>
  <dcterms:created xsi:type="dcterms:W3CDTF">2015-01-14T14:26:01Z</dcterms:created>
  <dcterms:modified xsi:type="dcterms:W3CDTF">2019-04-25T06:05:23Z</dcterms:modified>
</cp:coreProperties>
</file>